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x="18288000" cy="10287000"/>
  <p:notesSz cx="6858000" cy="9144000"/>
  <p:embeddedFontLst>
    <p:embeddedFont>
      <p:font typeface="Prachason Neue SemiCondensed Bold" charset="1" panose="00000000000000000000"/>
      <p:regular r:id="rId40"/>
    </p:embeddedFont>
    <p:embeddedFont>
      <p:font typeface="Anantason" charset="1" panose="00000000000000000000"/>
      <p:regular r:id="rId41"/>
    </p:embeddedFont>
    <p:embeddedFont>
      <p:font typeface="Anantason Bold" charset="1" panose="00000000000000000000"/>
      <p:regular r:id="rId42"/>
    </p:embeddedFont>
    <p:embeddedFont>
      <p:font typeface="Prachason Neue SemiCondensed" charset="1" panose="00000000000000000000"/>
      <p:regular r:id="rId43"/>
    </p:embeddedFont>
    <p:embeddedFont>
      <p:font typeface="Garuda Bold" charset="1" panose="020B0704020202020204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2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4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png" Type="http://schemas.openxmlformats.org/officeDocument/2006/relationships/image"/><Relationship Id="rId11" Target="../media/image43.svg" Type="http://schemas.openxmlformats.org/officeDocument/2006/relationships/image"/><Relationship Id="rId12" Target="../media/image44.png" Type="http://schemas.openxmlformats.org/officeDocument/2006/relationships/image"/><Relationship Id="rId2" Target="../media/image2.png" Type="http://schemas.openxmlformats.org/officeDocument/2006/relationships/image"/><Relationship Id="rId3" Target="../media/image35.png" Type="http://schemas.openxmlformats.org/officeDocument/2006/relationships/image"/><Relationship Id="rId4" Target="../media/image36.svg" Type="http://schemas.openxmlformats.org/officeDocument/2006/relationships/image"/><Relationship Id="rId5" Target="../media/image37.png" Type="http://schemas.openxmlformats.org/officeDocument/2006/relationships/image"/><Relationship Id="rId6" Target="../media/image38.png" Type="http://schemas.openxmlformats.org/officeDocument/2006/relationships/image"/><Relationship Id="rId7" Target="../media/image39.svg" Type="http://schemas.openxmlformats.org/officeDocument/2006/relationships/image"/><Relationship Id="rId8" Target="../media/image40.png" Type="http://schemas.openxmlformats.org/officeDocument/2006/relationships/image"/><Relationship Id="rId9" Target="../media/image41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7.png" Type="http://schemas.openxmlformats.org/officeDocument/2006/relationships/image"/><Relationship Id="rId4" Target="../media/image44.png" Type="http://schemas.openxmlformats.org/officeDocument/2006/relationships/image"/><Relationship Id="rId5" Target="../media/image45.png" Type="http://schemas.openxmlformats.org/officeDocument/2006/relationships/image"/><Relationship Id="rId6" Target="../media/image46.png" Type="http://schemas.openxmlformats.org/officeDocument/2006/relationships/image"/><Relationship Id="rId7" Target="../media/image47.svg" Type="http://schemas.openxmlformats.org/officeDocument/2006/relationships/image"/><Relationship Id="rId8" Target="../media/image48.png" Type="http://schemas.openxmlformats.org/officeDocument/2006/relationships/image"/><Relationship Id="rId9" Target="../media/image49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44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50.png" Type="http://schemas.openxmlformats.org/officeDocument/2006/relationships/image"/><Relationship Id="rId4" Target="../media/image51.png" Type="http://schemas.openxmlformats.org/officeDocument/2006/relationships/image"/><Relationship Id="rId5" Target="../media/image52.png" Type="http://schemas.openxmlformats.org/officeDocument/2006/relationships/image"/><Relationship Id="rId6" Target="../media/image53.png" Type="http://schemas.openxmlformats.org/officeDocument/2006/relationships/image"/><Relationship Id="rId7" Target="../media/image54.png" Type="http://schemas.openxmlformats.org/officeDocument/2006/relationships/image"/><Relationship Id="rId8" Target="../media/image55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52.png" Type="http://schemas.openxmlformats.org/officeDocument/2006/relationships/image"/><Relationship Id="rId4" Target="../media/image56.png" Type="http://schemas.openxmlformats.org/officeDocument/2006/relationships/image"/><Relationship Id="rId5" Target="../media/image57.png" Type="http://schemas.openxmlformats.org/officeDocument/2006/relationships/image"/><Relationship Id="rId6" Target="../media/image5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59.png" Type="http://schemas.openxmlformats.org/officeDocument/2006/relationships/image"/><Relationship Id="rId4" Target="../media/image6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11.png" Type="http://schemas.openxmlformats.org/officeDocument/2006/relationships/image"/><Relationship Id="rId12" Target="../media/image12.png" Type="http://schemas.openxmlformats.org/officeDocument/2006/relationships/image"/><Relationship Id="rId13" Target="../media/image13.png" Type="http://schemas.openxmlformats.org/officeDocument/2006/relationships/image"/><Relationship Id="rId14" Target="../media/image14.svg" Type="http://schemas.openxmlformats.org/officeDocument/2006/relationships/image"/><Relationship Id="rId15" Target="../media/image15.png" Type="http://schemas.openxmlformats.org/officeDocument/2006/relationships/image"/><Relationship Id="rId16" Target="../media/image16.svg" Type="http://schemas.openxmlformats.org/officeDocument/2006/relationships/image"/><Relationship Id="rId17" Target="../media/image17.png" Type="http://schemas.openxmlformats.org/officeDocument/2006/relationships/image"/><Relationship Id="rId18" Target="../media/image18.png" Type="http://schemas.openxmlformats.org/officeDocument/2006/relationships/image"/><Relationship Id="rId19" Target="../media/image19.png" Type="http://schemas.openxmlformats.org/officeDocument/2006/relationships/image"/><Relationship Id="rId2" Target="../media/image2.png" Type="http://schemas.openxmlformats.org/officeDocument/2006/relationships/image"/><Relationship Id="rId20" Target="../media/image20.png" Type="http://schemas.openxmlformats.org/officeDocument/2006/relationships/image"/><Relationship Id="rId21" Target="../media/image21.svg" Type="http://schemas.openxmlformats.org/officeDocument/2006/relationships/image"/><Relationship Id="rId22" Target="../media/image22.png" Type="http://schemas.openxmlformats.org/officeDocument/2006/relationships/image"/><Relationship Id="rId23" Target="../media/image23.svg" Type="http://schemas.openxmlformats.org/officeDocument/2006/relationships/image"/><Relationship Id="rId24" Target="../media/image24.png" Type="http://schemas.openxmlformats.org/officeDocument/2006/relationships/image"/><Relationship Id="rId25" Target="../media/image25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Relationship Id="rId8" Target="../media/image8.png" Type="http://schemas.openxmlformats.org/officeDocument/2006/relationships/image"/><Relationship Id="rId9" Target="../media/image9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61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62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63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64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65.png" Type="http://schemas.openxmlformats.org/officeDocument/2006/relationships/image"/><Relationship Id="rId4" Target="../media/image66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67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68.jpe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69.jpeg" Type="http://schemas.openxmlformats.org/officeDocument/2006/relationships/image"/><Relationship Id="rId4" Target="../media/image70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6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71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44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72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73.png" Type="http://schemas.openxmlformats.org/officeDocument/2006/relationships/image"/><Relationship Id="rId4" Target="../media/image74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75.png" Type="http://schemas.openxmlformats.org/officeDocument/2006/relationships/image"/><Relationship Id="rId4" Target="../media/image76.png" Type="http://schemas.openxmlformats.org/officeDocument/2006/relationships/image"/><Relationship Id="rId5" Target="../media/image7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7.png" Type="http://schemas.openxmlformats.org/officeDocument/2006/relationships/image"/><Relationship Id="rId4" Target="../media/image2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2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3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600200" y="6337647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true" flipV="true" rot="0">
            <a:off x="11673891" y="0"/>
            <a:ext cx="6614109" cy="10287000"/>
          </a:xfrm>
          <a:custGeom>
            <a:avLst/>
            <a:gdLst/>
            <a:ahLst/>
            <a:cxnLst/>
            <a:rect r="r" b="b" t="t" l="l"/>
            <a:pathLst>
              <a:path h="10287000" w="6614109">
                <a:moveTo>
                  <a:pt x="6614109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6614109" y="0"/>
                </a:lnTo>
                <a:lnTo>
                  <a:pt x="6614109" y="10287000"/>
                </a:lnTo>
                <a:close/>
              </a:path>
            </a:pathLst>
          </a:custGeom>
          <a:blipFill>
            <a:blip r:embed="rId2"/>
            <a:stretch>
              <a:fillRect l="-99999" t="-14295" r="0" b="-14295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03621" y="3184564"/>
            <a:ext cx="11170270" cy="3371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61"/>
              </a:lnSpc>
            </a:pPr>
            <a:r>
              <a:rPr lang="en-US" b="true" sz="4401" spc="-176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การประชุมเชิงปฏิบัติการพัฒนาบุคลากร</a:t>
            </a:r>
          </a:p>
          <a:p>
            <a:pPr algn="ctr">
              <a:lnSpc>
                <a:spcPts val="6161"/>
              </a:lnSpc>
            </a:pPr>
            <a:r>
              <a:rPr lang="en-US" b="true" sz="4401" spc="-176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ด้านสารสนเทศขั้นพื้นฐาน ประจำปีการศึกษา ๒๕๖๙ </a:t>
            </a:r>
          </a:p>
          <a:p>
            <a:pPr algn="ctr">
              <a:lnSpc>
                <a:spcPts val="6161"/>
              </a:lnSpc>
            </a:pPr>
          </a:p>
          <a:p>
            <a:pPr algn="l">
              <a:lnSpc>
                <a:spcPts val="6441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600200" y="6540561"/>
            <a:ext cx="5274198" cy="522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spc="-9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3744769" y="2465728"/>
            <a:ext cx="10798463" cy="7068176"/>
          </a:xfrm>
          <a:custGeom>
            <a:avLst/>
            <a:gdLst/>
            <a:ahLst/>
            <a:cxnLst/>
            <a:rect r="r" b="b" t="t" l="l"/>
            <a:pathLst>
              <a:path h="7068176" w="10798463">
                <a:moveTo>
                  <a:pt x="0" y="0"/>
                </a:moveTo>
                <a:lnTo>
                  <a:pt x="10798462" y="0"/>
                </a:lnTo>
                <a:lnTo>
                  <a:pt x="10798462" y="7068176"/>
                </a:lnTo>
                <a:lnTo>
                  <a:pt x="0" y="70681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772" t="-124801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695325"/>
            <a:ext cx="9507846" cy="1019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 spc="-180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อาหารกลาง/นมโรงเรียน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7524338" y="148243"/>
            <a:ext cx="3820209" cy="10138757"/>
          </a:xfrm>
          <a:custGeom>
            <a:avLst/>
            <a:gdLst/>
            <a:ahLst/>
            <a:cxnLst/>
            <a:rect r="r" b="b" t="t" l="l"/>
            <a:pathLst>
              <a:path h="10138757" w="3820209">
                <a:moveTo>
                  <a:pt x="0" y="0"/>
                </a:moveTo>
                <a:lnTo>
                  <a:pt x="3820209" y="0"/>
                </a:lnTo>
                <a:lnTo>
                  <a:pt x="3820209" y="10138757"/>
                </a:lnTo>
                <a:lnTo>
                  <a:pt x="0" y="101387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771" r="0" b="-26156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695325"/>
            <a:ext cx="9507846" cy="1019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 spc="-180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อาหารกลาง/นมโรงเรียน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7298859" y="2818844"/>
            <a:ext cx="2729263" cy="2729263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8366" y="0"/>
                  </a:moveTo>
                  <a:lnTo>
                    <a:pt x="784434" y="0"/>
                  </a:lnTo>
                  <a:cubicBezTo>
                    <a:pt x="791957" y="0"/>
                    <a:pt x="799172" y="2989"/>
                    <a:pt x="804492" y="8308"/>
                  </a:cubicBezTo>
                  <a:cubicBezTo>
                    <a:pt x="809811" y="13628"/>
                    <a:pt x="812800" y="20843"/>
                    <a:pt x="812800" y="28366"/>
                  </a:cubicBezTo>
                  <a:lnTo>
                    <a:pt x="812800" y="784434"/>
                  </a:lnTo>
                  <a:cubicBezTo>
                    <a:pt x="812800" y="791957"/>
                    <a:pt x="809811" y="799172"/>
                    <a:pt x="804492" y="804492"/>
                  </a:cubicBezTo>
                  <a:cubicBezTo>
                    <a:pt x="799172" y="809811"/>
                    <a:pt x="791957" y="812800"/>
                    <a:pt x="784434" y="812800"/>
                  </a:cubicBezTo>
                  <a:lnTo>
                    <a:pt x="28366" y="812800"/>
                  </a:lnTo>
                  <a:cubicBezTo>
                    <a:pt x="20843" y="812800"/>
                    <a:pt x="13628" y="809811"/>
                    <a:pt x="8308" y="804492"/>
                  </a:cubicBezTo>
                  <a:cubicBezTo>
                    <a:pt x="2989" y="799172"/>
                    <a:pt x="0" y="791957"/>
                    <a:pt x="0" y="784434"/>
                  </a:cubicBezTo>
                  <a:lnTo>
                    <a:pt x="0" y="28366"/>
                  </a:lnTo>
                  <a:cubicBezTo>
                    <a:pt x="0" y="20843"/>
                    <a:pt x="2989" y="13628"/>
                    <a:pt x="8308" y="8308"/>
                  </a:cubicBezTo>
                  <a:cubicBezTo>
                    <a:pt x="13628" y="2989"/>
                    <a:pt x="20843" y="0"/>
                    <a:pt x="28366" y="0"/>
                  </a:cubicBezTo>
                  <a:close/>
                </a:path>
              </a:pathLst>
            </a:custGeom>
            <a:solidFill>
              <a:srgbClr val="F5F5F5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152400"/>
              <a:ext cx="812800" cy="9652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32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632853" y="2818844"/>
            <a:ext cx="2729263" cy="2729263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8366" y="0"/>
                  </a:moveTo>
                  <a:lnTo>
                    <a:pt x="784434" y="0"/>
                  </a:lnTo>
                  <a:cubicBezTo>
                    <a:pt x="791957" y="0"/>
                    <a:pt x="799172" y="2989"/>
                    <a:pt x="804492" y="8308"/>
                  </a:cubicBezTo>
                  <a:cubicBezTo>
                    <a:pt x="809811" y="13628"/>
                    <a:pt x="812800" y="20843"/>
                    <a:pt x="812800" y="28366"/>
                  </a:cubicBezTo>
                  <a:lnTo>
                    <a:pt x="812800" y="784434"/>
                  </a:lnTo>
                  <a:cubicBezTo>
                    <a:pt x="812800" y="791957"/>
                    <a:pt x="809811" y="799172"/>
                    <a:pt x="804492" y="804492"/>
                  </a:cubicBezTo>
                  <a:cubicBezTo>
                    <a:pt x="799172" y="809811"/>
                    <a:pt x="791957" y="812800"/>
                    <a:pt x="784434" y="812800"/>
                  </a:cubicBezTo>
                  <a:lnTo>
                    <a:pt x="28366" y="812800"/>
                  </a:lnTo>
                  <a:cubicBezTo>
                    <a:pt x="20843" y="812800"/>
                    <a:pt x="13628" y="809811"/>
                    <a:pt x="8308" y="804492"/>
                  </a:cubicBezTo>
                  <a:cubicBezTo>
                    <a:pt x="2989" y="799172"/>
                    <a:pt x="0" y="791957"/>
                    <a:pt x="0" y="784434"/>
                  </a:cubicBezTo>
                  <a:lnTo>
                    <a:pt x="0" y="28366"/>
                  </a:lnTo>
                  <a:cubicBezTo>
                    <a:pt x="0" y="20843"/>
                    <a:pt x="2989" y="13628"/>
                    <a:pt x="8308" y="8308"/>
                  </a:cubicBezTo>
                  <a:cubicBezTo>
                    <a:pt x="13628" y="2989"/>
                    <a:pt x="20843" y="0"/>
                    <a:pt x="28366" y="0"/>
                  </a:cubicBezTo>
                  <a:close/>
                </a:path>
              </a:pathLst>
            </a:custGeom>
            <a:solidFill>
              <a:srgbClr val="F5F5F5"/>
            </a:solidFill>
            <a:ln cap="sq">
              <a:noFill/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152400"/>
              <a:ext cx="812800" cy="9652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32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3966846" y="2818844"/>
            <a:ext cx="2729263" cy="2729263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8366" y="0"/>
                  </a:moveTo>
                  <a:lnTo>
                    <a:pt x="784434" y="0"/>
                  </a:lnTo>
                  <a:cubicBezTo>
                    <a:pt x="791957" y="0"/>
                    <a:pt x="799172" y="2989"/>
                    <a:pt x="804492" y="8308"/>
                  </a:cubicBezTo>
                  <a:cubicBezTo>
                    <a:pt x="809811" y="13628"/>
                    <a:pt x="812800" y="20843"/>
                    <a:pt x="812800" y="28366"/>
                  </a:cubicBezTo>
                  <a:lnTo>
                    <a:pt x="812800" y="784434"/>
                  </a:lnTo>
                  <a:cubicBezTo>
                    <a:pt x="812800" y="791957"/>
                    <a:pt x="809811" y="799172"/>
                    <a:pt x="804492" y="804492"/>
                  </a:cubicBezTo>
                  <a:cubicBezTo>
                    <a:pt x="799172" y="809811"/>
                    <a:pt x="791957" y="812800"/>
                    <a:pt x="784434" y="812800"/>
                  </a:cubicBezTo>
                  <a:lnTo>
                    <a:pt x="28366" y="812800"/>
                  </a:lnTo>
                  <a:cubicBezTo>
                    <a:pt x="20843" y="812800"/>
                    <a:pt x="13628" y="809811"/>
                    <a:pt x="8308" y="804492"/>
                  </a:cubicBezTo>
                  <a:cubicBezTo>
                    <a:pt x="2989" y="799172"/>
                    <a:pt x="0" y="791957"/>
                    <a:pt x="0" y="784434"/>
                  </a:cubicBezTo>
                  <a:lnTo>
                    <a:pt x="0" y="28366"/>
                  </a:lnTo>
                  <a:cubicBezTo>
                    <a:pt x="0" y="20843"/>
                    <a:pt x="2989" y="13628"/>
                    <a:pt x="8308" y="8308"/>
                  </a:cubicBezTo>
                  <a:cubicBezTo>
                    <a:pt x="13628" y="2989"/>
                    <a:pt x="20843" y="0"/>
                    <a:pt x="28366" y="0"/>
                  </a:cubicBezTo>
                  <a:close/>
                </a:path>
              </a:pathLst>
            </a:custGeom>
            <a:solidFill>
              <a:srgbClr val="F5F5F5"/>
            </a:solidFill>
            <a:ln cap="sq">
              <a:noFill/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152400"/>
              <a:ext cx="812800" cy="9652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32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7298859" y="6073742"/>
            <a:ext cx="2729263" cy="2729263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8366" y="0"/>
                  </a:moveTo>
                  <a:lnTo>
                    <a:pt x="784434" y="0"/>
                  </a:lnTo>
                  <a:cubicBezTo>
                    <a:pt x="791957" y="0"/>
                    <a:pt x="799172" y="2989"/>
                    <a:pt x="804492" y="8308"/>
                  </a:cubicBezTo>
                  <a:cubicBezTo>
                    <a:pt x="809811" y="13628"/>
                    <a:pt x="812800" y="20843"/>
                    <a:pt x="812800" y="28366"/>
                  </a:cubicBezTo>
                  <a:lnTo>
                    <a:pt x="812800" y="784434"/>
                  </a:lnTo>
                  <a:cubicBezTo>
                    <a:pt x="812800" y="791957"/>
                    <a:pt x="809811" y="799172"/>
                    <a:pt x="804492" y="804492"/>
                  </a:cubicBezTo>
                  <a:cubicBezTo>
                    <a:pt x="799172" y="809811"/>
                    <a:pt x="791957" y="812800"/>
                    <a:pt x="784434" y="812800"/>
                  </a:cubicBezTo>
                  <a:lnTo>
                    <a:pt x="28366" y="812800"/>
                  </a:lnTo>
                  <a:cubicBezTo>
                    <a:pt x="20843" y="812800"/>
                    <a:pt x="13628" y="809811"/>
                    <a:pt x="8308" y="804492"/>
                  </a:cubicBezTo>
                  <a:cubicBezTo>
                    <a:pt x="2989" y="799172"/>
                    <a:pt x="0" y="791957"/>
                    <a:pt x="0" y="784434"/>
                  </a:cubicBezTo>
                  <a:lnTo>
                    <a:pt x="0" y="28366"/>
                  </a:lnTo>
                  <a:cubicBezTo>
                    <a:pt x="0" y="20843"/>
                    <a:pt x="2989" y="13628"/>
                    <a:pt x="8308" y="8308"/>
                  </a:cubicBezTo>
                  <a:cubicBezTo>
                    <a:pt x="13628" y="2989"/>
                    <a:pt x="20843" y="0"/>
                    <a:pt x="28366" y="0"/>
                  </a:cubicBezTo>
                  <a:close/>
                </a:path>
              </a:pathLst>
            </a:custGeom>
            <a:solidFill>
              <a:srgbClr val="F5F5F5"/>
            </a:solidFill>
            <a:ln cap="sq">
              <a:noFill/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152400"/>
              <a:ext cx="812800" cy="9652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432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0632853" y="6073742"/>
            <a:ext cx="2729263" cy="2729263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8366" y="0"/>
                  </a:moveTo>
                  <a:lnTo>
                    <a:pt x="784434" y="0"/>
                  </a:lnTo>
                  <a:cubicBezTo>
                    <a:pt x="791957" y="0"/>
                    <a:pt x="799172" y="2989"/>
                    <a:pt x="804492" y="8308"/>
                  </a:cubicBezTo>
                  <a:cubicBezTo>
                    <a:pt x="809811" y="13628"/>
                    <a:pt x="812800" y="20843"/>
                    <a:pt x="812800" y="28366"/>
                  </a:cubicBezTo>
                  <a:lnTo>
                    <a:pt x="812800" y="784434"/>
                  </a:lnTo>
                  <a:cubicBezTo>
                    <a:pt x="812800" y="791957"/>
                    <a:pt x="809811" y="799172"/>
                    <a:pt x="804492" y="804492"/>
                  </a:cubicBezTo>
                  <a:cubicBezTo>
                    <a:pt x="799172" y="809811"/>
                    <a:pt x="791957" y="812800"/>
                    <a:pt x="784434" y="812800"/>
                  </a:cubicBezTo>
                  <a:lnTo>
                    <a:pt x="28366" y="812800"/>
                  </a:lnTo>
                  <a:cubicBezTo>
                    <a:pt x="20843" y="812800"/>
                    <a:pt x="13628" y="809811"/>
                    <a:pt x="8308" y="804492"/>
                  </a:cubicBezTo>
                  <a:cubicBezTo>
                    <a:pt x="2989" y="799172"/>
                    <a:pt x="0" y="791957"/>
                    <a:pt x="0" y="784434"/>
                  </a:cubicBezTo>
                  <a:lnTo>
                    <a:pt x="0" y="28366"/>
                  </a:lnTo>
                  <a:cubicBezTo>
                    <a:pt x="0" y="20843"/>
                    <a:pt x="2989" y="13628"/>
                    <a:pt x="8308" y="8308"/>
                  </a:cubicBezTo>
                  <a:cubicBezTo>
                    <a:pt x="13628" y="2989"/>
                    <a:pt x="20843" y="0"/>
                    <a:pt x="28366" y="0"/>
                  </a:cubicBezTo>
                  <a:close/>
                </a:path>
              </a:pathLst>
            </a:custGeom>
            <a:solidFill>
              <a:srgbClr val="F5F5F5"/>
            </a:solidFill>
            <a:ln cap="sq">
              <a:noFill/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152400"/>
              <a:ext cx="812800" cy="9652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432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1028700" y="600075"/>
            <a:ext cx="6923762" cy="1276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spc="-224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ประเด็นสำคัญ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189583" y="3213778"/>
            <a:ext cx="928837" cy="1070705"/>
          </a:xfrm>
          <a:custGeom>
            <a:avLst/>
            <a:gdLst/>
            <a:ahLst/>
            <a:cxnLst/>
            <a:rect r="r" b="b" t="t" l="l"/>
            <a:pathLst>
              <a:path h="1070705" w="928837">
                <a:moveTo>
                  <a:pt x="0" y="0"/>
                </a:moveTo>
                <a:lnTo>
                  <a:pt x="928837" y="0"/>
                </a:lnTo>
                <a:lnTo>
                  <a:pt x="928837" y="1070705"/>
                </a:lnTo>
                <a:lnTo>
                  <a:pt x="0" y="10707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085397" y="3213778"/>
            <a:ext cx="1885960" cy="969698"/>
          </a:xfrm>
          <a:custGeom>
            <a:avLst/>
            <a:gdLst/>
            <a:ahLst/>
            <a:cxnLst/>
            <a:rect r="r" b="b" t="t" l="l"/>
            <a:pathLst>
              <a:path h="969698" w="1885960">
                <a:moveTo>
                  <a:pt x="0" y="0"/>
                </a:moveTo>
                <a:lnTo>
                  <a:pt x="1885961" y="0"/>
                </a:lnTo>
                <a:lnTo>
                  <a:pt x="1885961" y="969698"/>
                </a:lnTo>
                <a:lnTo>
                  <a:pt x="0" y="9696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574107" y="3364278"/>
            <a:ext cx="1514741" cy="920205"/>
          </a:xfrm>
          <a:custGeom>
            <a:avLst/>
            <a:gdLst/>
            <a:ahLst/>
            <a:cxnLst/>
            <a:rect r="r" b="b" t="t" l="l"/>
            <a:pathLst>
              <a:path h="920205" w="1514741">
                <a:moveTo>
                  <a:pt x="0" y="0"/>
                </a:moveTo>
                <a:lnTo>
                  <a:pt x="1514741" y="0"/>
                </a:lnTo>
                <a:lnTo>
                  <a:pt x="1514741" y="920205"/>
                </a:lnTo>
                <a:lnTo>
                  <a:pt x="0" y="9202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8012562" y="6542666"/>
            <a:ext cx="1240905" cy="895708"/>
          </a:xfrm>
          <a:custGeom>
            <a:avLst/>
            <a:gdLst/>
            <a:ahLst/>
            <a:cxnLst/>
            <a:rect r="r" b="b" t="t" l="l"/>
            <a:pathLst>
              <a:path h="895708" w="1240905">
                <a:moveTo>
                  <a:pt x="0" y="0"/>
                </a:moveTo>
                <a:lnTo>
                  <a:pt x="1240905" y="0"/>
                </a:lnTo>
                <a:lnTo>
                  <a:pt x="1240905" y="895707"/>
                </a:lnTo>
                <a:lnTo>
                  <a:pt x="0" y="8957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13966846" y="6073742"/>
            <a:ext cx="2729263" cy="2729263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8366" y="0"/>
                  </a:moveTo>
                  <a:lnTo>
                    <a:pt x="784434" y="0"/>
                  </a:lnTo>
                  <a:cubicBezTo>
                    <a:pt x="791957" y="0"/>
                    <a:pt x="799172" y="2989"/>
                    <a:pt x="804492" y="8308"/>
                  </a:cubicBezTo>
                  <a:cubicBezTo>
                    <a:pt x="809811" y="13628"/>
                    <a:pt x="812800" y="20843"/>
                    <a:pt x="812800" y="28366"/>
                  </a:cubicBezTo>
                  <a:lnTo>
                    <a:pt x="812800" y="784434"/>
                  </a:lnTo>
                  <a:cubicBezTo>
                    <a:pt x="812800" y="791957"/>
                    <a:pt x="809811" y="799172"/>
                    <a:pt x="804492" y="804492"/>
                  </a:cubicBezTo>
                  <a:cubicBezTo>
                    <a:pt x="799172" y="809811"/>
                    <a:pt x="791957" y="812800"/>
                    <a:pt x="784434" y="812800"/>
                  </a:cubicBezTo>
                  <a:lnTo>
                    <a:pt x="28366" y="812800"/>
                  </a:lnTo>
                  <a:cubicBezTo>
                    <a:pt x="20843" y="812800"/>
                    <a:pt x="13628" y="809811"/>
                    <a:pt x="8308" y="804492"/>
                  </a:cubicBezTo>
                  <a:cubicBezTo>
                    <a:pt x="2989" y="799172"/>
                    <a:pt x="0" y="791957"/>
                    <a:pt x="0" y="784434"/>
                  </a:cubicBezTo>
                  <a:lnTo>
                    <a:pt x="0" y="28366"/>
                  </a:lnTo>
                  <a:cubicBezTo>
                    <a:pt x="0" y="20843"/>
                    <a:pt x="2989" y="13628"/>
                    <a:pt x="8308" y="8308"/>
                  </a:cubicBezTo>
                  <a:cubicBezTo>
                    <a:pt x="13628" y="2989"/>
                    <a:pt x="20843" y="0"/>
                    <a:pt x="28366" y="0"/>
                  </a:cubicBezTo>
                  <a:close/>
                </a:path>
              </a:pathLst>
            </a:custGeom>
            <a:solidFill>
              <a:srgbClr val="F5F5F5"/>
            </a:solidFill>
            <a:ln cap="sq">
              <a:noFill/>
              <a:prstDash val="solid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-152400"/>
              <a:ext cx="812800" cy="9652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432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0">
            <a:off x="14761202" y="6542666"/>
            <a:ext cx="1349465" cy="895708"/>
          </a:xfrm>
          <a:custGeom>
            <a:avLst/>
            <a:gdLst/>
            <a:ahLst/>
            <a:cxnLst/>
            <a:rect r="r" b="b" t="t" l="l"/>
            <a:pathLst>
              <a:path h="895708" w="1349465">
                <a:moveTo>
                  <a:pt x="0" y="0"/>
                </a:moveTo>
                <a:lnTo>
                  <a:pt x="1349465" y="0"/>
                </a:lnTo>
                <a:lnTo>
                  <a:pt x="1349465" y="895707"/>
                </a:lnTo>
                <a:lnTo>
                  <a:pt x="0" y="8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1541653" y="6542666"/>
            <a:ext cx="911662" cy="895708"/>
          </a:xfrm>
          <a:custGeom>
            <a:avLst/>
            <a:gdLst/>
            <a:ahLst/>
            <a:cxnLst/>
            <a:rect r="r" b="b" t="t" l="l"/>
            <a:pathLst>
              <a:path h="895708" w="911662">
                <a:moveTo>
                  <a:pt x="0" y="0"/>
                </a:moveTo>
                <a:lnTo>
                  <a:pt x="911662" y="0"/>
                </a:lnTo>
                <a:lnTo>
                  <a:pt x="911662" y="895707"/>
                </a:lnTo>
                <a:lnTo>
                  <a:pt x="0" y="895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7562509" y="4399521"/>
            <a:ext cx="2201963" cy="725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20"/>
              </a:lnSpc>
              <a:spcBef>
                <a:spcPct val="0"/>
              </a:spcBef>
            </a:pPr>
            <a:r>
              <a:rPr lang="en-US" b="true" sz="1800" spc="36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การผ่อนผันให้เด็กเข้าเรียน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896503" y="4399521"/>
            <a:ext cx="2201963" cy="411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20"/>
              </a:lnSpc>
              <a:spcBef>
                <a:spcPct val="0"/>
              </a:spcBef>
            </a:pPr>
            <a:r>
              <a:rPr lang="en-US" b="true" sz="1800" spc="36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การย้าย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4230497" y="4399521"/>
            <a:ext cx="2201963" cy="411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20"/>
              </a:lnSpc>
              <a:spcBef>
                <a:spcPct val="0"/>
              </a:spcBef>
            </a:pPr>
            <a:r>
              <a:rPr lang="en-US" b="true" sz="1800" spc="36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การติดตาม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7562509" y="7654419"/>
            <a:ext cx="2201963" cy="411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20"/>
              </a:lnSpc>
              <a:spcBef>
                <a:spcPct val="0"/>
              </a:spcBef>
            </a:pPr>
            <a:r>
              <a:rPr lang="en-US" b="true" sz="1800" spc="36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การจำหน่าย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896503" y="7654419"/>
            <a:ext cx="2201963" cy="411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20"/>
              </a:lnSpc>
              <a:spcBef>
                <a:spcPct val="0"/>
              </a:spcBef>
            </a:pPr>
            <a:r>
              <a:rPr lang="en-US" b="true" sz="1800" spc="36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ปฏิทินการดำเนินงาน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28700" y="2723594"/>
            <a:ext cx="6099792" cy="3632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spc="50">
                <a:solidFill>
                  <a:srgbClr val="000000"/>
                </a:solidFill>
                <a:latin typeface="Prachason Neue SemiCondensed"/>
                <a:ea typeface="Prachason Neue SemiCondensed"/>
                <a:cs typeface="Prachason Neue SemiCondensed"/>
                <a:sym typeface="Prachason Neue SemiCondensed"/>
              </a:rPr>
              <a:t>ระบบจัดเก็บข้อมูลนักเรียนรายบุคคล </a:t>
            </a:r>
          </a:p>
          <a:p>
            <a:pPr algn="l" marL="0" indent="0" lvl="0">
              <a:lnSpc>
                <a:spcPts val="3500"/>
              </a:lnSpc>
              <a:spcBef>
                <a:spcPct val="0"/>
              </a:spcBef>
            </a:pPr>
            <a:r>
              <a:rPr lang="en-US" sz="2500" spc="50" strike="noStrike" u="none">
                <a:solidFill>
                  <a:srgbClr val="000000"/>
                </a:solidFill>
                <a:latin typeface="Prachason Neue SemiCondensed"/>
                <a:ea typeface="Prachason Neue SemiCondensed"/>
                <a:cs typeface="Prachason Neue SemiCondensed"/>
                <a:sym typeface="Prachason Neue SemiCondensed"/>
              </a:rPr>
              <a:t>(Data Management Center: DMC) </a:t>
            </a:r>
          </a:p>
          <a:p>
            <a:pPr algn="l" marL="0" indent="0" lvl="0">
              <a:lnSpc>
                <a:spcPts val="3500"/>
              </a:lnSpc>
              <a:spcBef>
                <a:spcPct val="0"/>
              </a:spcBef>
            </a:pPr>
            <a:r>
              <a:rPr lang="en-US" sz="2500" spc="50" strike="noStrike" u="none">
                <a:solidFill>
                  <a:srgbClr val="000000"/>
                </a:solidFill>
                <a:latin typeface="Prachason Neue SemiCondensed"/>
                <a:ea typeface="Prachason Neue SemiCondensed"/>
                <a:cs typeface="Prachason Neue SemiCondensed"/>
                <a:sym typeface="Prachason Neue SemiCondensed"/>
              </a:rPr>
              <a:t>ถูกสร้างขึ้นมาเพื่อใช้เป็นเครื่องมือในการจัดเก็บข้อมูลนักเรียนรายบุคคล ข้อมูลโรงเรียนเพื่อนำสารสนเทศที่ได้ไปใช้จัดสรรงบประมาณ </a:t>
            </a:r>
            <a:r>
              <a:rPr lang="en-US" b="true" sz="2500" spc="50" strike="noStrike" u="non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“</a:t>
            </a:r>
            <a:r>
              <a:rPr lang="en-US" b="true" sz="2500" spc="50" strike="noStrike" u="sng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อุดหนุนรายหัว</a:t>
            </a:r>
            <a:r>
              <a:rPr lang="en-US" b="true" sz="2500" spc="50" strike="noStrike" u="non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”</a:t>
            </a:r>
            <a:r>
              <a:rPr lang="en-US" sz="2500" spc="50" strike="noStrike" u="none">
                <a:solidFill>
                  <a:srgbClr val="000000"/>
                </a:solidFill>
                <a:latin typeface="Prachason Neue SemiCondensed"/>
                <a:ea typeface="Prachason Neue SemiCondensed"/>
                <a:cs typeface="Prachason Neue SemiCondensed"/>
                <a:sym typeface="Prachason Neue SemiCondensed"/>
              </a:rPr>
              <a:t> </a:t>
            </a:r>
          </a:p>
          <a:p>
            <a:pPr algn="just" marL="0" indent="0" lvl="0">
              <a:lnSpc>
                <a:spcPts val="3500"/>
              </a:lnSpc>
              <a:spcBef>
                <a:spcPct val="0"/>
              </a:spcBef>
            </a:pPr>
            <a:r>
              <a:rPr lang="en-US" sz="2500" spc="50" strike="noStrike" u="none">
                <a:solidFill>
                  <a:srgbClr val="000000"/>
                </a:solidFill>
                <a:latin typeface="Prachason Neue SemiCondensed"/>
                <a:ea typeface="Prachason Neue SemiCondensed"/>
                <a:cs typeface="Prachason Neue SemiCondensed"/>
                <a:sym typeface="Prachason Neue SemiCondensed"/>
              </a:rPr>
              <a:t>โดย “</a:t>
            </a:r>
            <a:r>
              <a:rPr lang="en-US" b="true" sz="2500" spc="50" strike="noStrike" u="sng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ยึดการมีตัวตนอยู่จริง ณ </a:t>
            </a:r>
            <a:r>
              <a:rPr lang="en-US" b="true" sz="2500" spc="50" strike="noStrike" u="sng">
                <a:solidFill>
                  <a:srgbClr val="5E17EB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วันที่ยืนยัน</a:t>
            </a:r>
          </a:p>
          <a:p>
            <a:pPr algn="just" marL="0" indent="0" lvl="0">
              <a:lnSpc>
                <a:spcPts val="3500"/>
              </a:lnSpc>
              <a:spcBef>
                <a:spcPct val="0"/>
              </a:spcBef>
            </a:pPr>
            <a:r>
              <a:rPr lang="en-US" b="true" sz="2500" spc="50" strike="noStrike" u="sng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/</a:t>
            </a:r>
            <a:r>
              <a:rPr lang="en-US" b="true" sz="2500" spc="50" strike="noStrike" u="sng">
                <a:solidFill>
                  <a:srgbClr val="00BF63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รับรอง</a:t>
            </a:r>
            <a:r>
              <a:rPr lang="en-US" b="true" sz="2500" spc="50" strike="noStrike" u="sng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 ข้อมูล”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4230497" y="7654419"/>
            <a:ext cx="2201963" cy="725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20"/>
              </a:lnSpc>
              <a:spcBef>
                <a:spcPct val="0"/>
              </a:spcBef>
            </a:pPr>
            <a:r>
              <a:rPr lang="en-US" b="true" sz="1800" spc="36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กฏหมาย/ระเบียบ/แนวปฏิบัติ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AutoShape 4" id="4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1028700" y="600075"/>
            <a:ext cx="6923762" cy="1276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spc="-224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การผ่อนผันให้เด็กเข้าเรียน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2593202"/>
            <a:ext cx="16870806" cy="4932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45"/>
              </a:lnSpc>
              <a:spcBef>
                <a:spcPct val="0"/>
              </a:spcBef>
            </a:pPr>
            <a:r>
              <a:rPr lang="en-US" b="true" sz="3818" spc="-152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การขอผ่อนผันให้เด็กเข้าเรียนก่อนอายุตามเกณฑ์การศึกษาภาคบังคับ</a:t>
            </a:r>
          </a:p>
          <a:p>
            <a:pPr algn="l" marL="1648665" indent="-549555" lvl="2">
              <a:lnSpc>
                <a:spcPts val="5345"/>
              </a:lnSpc>
              <a:spcBef>
                <a:spcPct val="0"/>
              </a:spcBef>
              <a:buAutoNum type="alphaLcPeriod" startAt="1"/>
            </a:pPr>
            <a:r>
              <a:rPr lang="en-US" sz="3818" spc="-152">
                <a:solidFill>
                  <a:srgbClr val="000000"/>
                </a:solidFill>
                <a:latin typeface="Prachason Neue SemiCondensed"/>
                <a:ea typeface="Prachason Neue SemiCondensed"/>
                <a:cs typeface="Prachason Neue SemiCondensed"/>
                <a:sym typeface="Prachason Neue SemiCondensed"/>
              </a:rPr>
              <a:t>จบการศึกษาระดับปฐมวัย</a:t>
            </a:r>
          </a:p>
          <a:p>
            <a:pPr algn="l" marL="1648665" indent="-549555" lvl="2">
              <a:lnSpc>
                <a:spcPts val="5345"/>
              </a:lnSpc>
              <a:spcBef>
                <a:spcPct val="0"/>
              </a:spcBef>
              <a:buAutoNum type="alphaLcPeriod" startAt="1"/>
            </a:pPr>
            <a:r>
              <a:rPr lang="en-US" sz="3818" spc="-152">
                <a:solidFill>
                  <a:srgbClr val="000000"/>
                </a:solidFill>
                <a:latin typeface="Prachason Neue SemiCondensed"/>
                <a:ea typeface="Prachason Neue SemiCondensed"/>
                <a:cs typeface="Prachason Neue SemiCondensed"/>
                <a:sym typeface="Prachason Neue SemiCondensed"/>
              </a:rPr>
              <a:t>ไม่จบการศึกษาระดับปฐมวัย ผ่านการประเมิน ร่างกาย สติปัญญา จิตใจ อารมณ์ สังคม</a:t>
            </a:r>
          </a:p>
          <a:p>
            <a:pPr algn="l">
              <a:lnSpc>
                <a:spcPts val="5345"/>
              </a:lnSpc>
              <a:spcBef>
                <a:spcPct val="0"/>
              </a:spcBef>
            </a:pPr>
            <a:r>
              <a:rPr lang="en-US" b="true" sz="3818" spc="-152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การขอผ่อนผันให้เด็กเข้าเรียนหลังอายุตามเกณฑ์การศึกษาภาคบังคับ</a:t>
            </a:r>
          </a:p>
          <a:p>
            <a:pPr algn="l" marL="1648665" indent="-549555" lvl="2">
              <a:lnSpc>
                <a:spcPts val="5345"/>
              </a:lnSpc>
              <a:spcBef>
                <a:spcPct val="0"/>
              </a:spcBef>
              <a:buAutoNum type="alphaLcPeriod" startAt="1"/>
            </a:pPr>
            <a:r>
              <a:rPr lang="en-US" sz="3818" spc="-152">
                <a:solidFill>
                  <a:srgbClr val="000000"/>
                </a:solidFill>
                <a:latin typeface="Prachason Neue SemiCondensed"/>
                <a:ea typeface="Prachason Neue SemiCondensed"/>
                <a:cs typeface="Prachason Neue SemiCondensed"/>
                <a:sym typeface="Prachason Neue SemiCondensed"/>
              </a:rPr>
              <a:t>เจ็บป่วยด้วยโรคติดต่อร้ายแรง</a:t>
            </a:r>
          </a:p>
          <a:p>
            <a:pPr algn="l" marL="1648665" indent="-549555" lvl="2">
              <a:lnSpc>
                <a:spcPts val="5345"/>
              </a:lnSpc>
              <a:spcBef>
                <a:spcPct val="0"/>
              </a:spcBef>
              <a:buAutoNum type="alphaLcPeriod" startAt="1"/>
            </a:pPr>
            <a:r>
              <a:rPr lang="en-US" sz="3818" spc="-152">
                <a:solidFill>
                  <a:srgbClr val="000000"/>
                </a:solidFill>
                <a:latin typeface="Prachason Neue SemiCondensed"/>
                <a:ea typeface="Prachason Neue SemiCondensed"/>
                <a:cs typeface="Prachason Neue SemiCondensed"/>
                <a:sym typeface="Prachason Neue SemiCondensed"/>
              </a:rPr>
              <a:t>เด็กเจ็บป่วยและอยู่ในระหว่างพักรักษาตัวไม่สามารถเข้าเรียนภายในสี่สิบห้าวัน (นับแต่วันเปิดภาคเรียน) มีความจำเป็นอื่นที่ไม่สามารถเข้าเรียนตามปกติได้ด้วย เหตุสุดวิสัย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1292206" y="3272538"/>
            <a:ext cx="2729263" cy="2729263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8366" y="0"/>
                  </a:moveTo>
                  <a:lnTo>
                    <a:pt x="784434" y="0"/>
                  </a:lnTo>
                  <a:cubicBezTo>
                    <a:pt x="791957" y="0"/>
                    <a:pt x="799172" y="2989"/>
                    <a:pt x="804492" y="8308"/>
                  </a:cubicBezTo>
                  <a:cubicBezTo>
                    <a:pt x="809811" y="13628"/>
                    <a:pt x="812800" y="20843"/>
                    <a:pt x="812800" y="28366"/>
                  </a:cubicBezTo>
                  <a:lnTo>
                    <a:pt x="812800" y="784434"/>
                  </a:lnTo>
                  <a:cubicBezTo>
                    <a:pt x="812800" y="791957"/>
                    <a:pt x="809811" y="799172"/>
                    <a:pt x="804492" y="804492"/>
                  </a:cubicBezTo>
                  <a:cubicBezTo>
                    <a:pt x="799172" y="809811"/>
                    <a:pt x="791957" y="812800"/>
                    <a:pt x="784434" y="812800"/>
                  </a:cubicBezTo>
                  <a:lnTo>
                    <a:pt x="28366" y="812800"/>
                  </a:lnTo>
                  <a:cubicBezTo>
                    <a:pt x="20843" y="812800"/>
                    <a:pt x="13628" y="809811"/>
                    <a:pt x="8308" y="804492"/>
                  </a:cubicBezTo>
                  <a:cubicBezTo>
                    <a:pt x="2989" y="799172"/>
                    <a:pt x="0" y="791957"/>
                    <a:pt x="0" y="784434"/>
                  </a:cubicBezTo>
                  <a:lnTo>
                    <a:pt x="0" y="28366"/>
                  </a:lnTo>
                  <a:cubicBezTo>
                    <a:pt x="0" y="20843"/>
                    <a:pt x="2989" y="13628"/>
                    <a:pt x="8308" y="8308"/>
                  </a:cubicBezTo>
                  <a:cubicBezTo>
                    <a:pt x="13628" y="2989"/>
                    <a:pt x="20843" y="0"/>
                    <a:pt x="28366" y="0"/>
                  </a:cubicBezTo>
                  <a:close/>
                </a:path>
              </a:pathLst>
            </a:custGeom>
            <a:solidFill>
              <a:srgbClr val="F5F5F5"/>
            </a:solidFill>
            <a:ln cap="sq">
              <a:noFill/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152400"/>
              <a:ext cx="812800" cy="9652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320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744751" y="3667472"/>
            <a:ext cx="1885960" cy="969698"/>
          </a:xfrm>
          <a:custGeom>
            <a:avLst/>
            <a:gdLst/>
            <a:ahLst/>
            <a:cxnLst/>
            <a:rect r="r" b="b" t="t" l="l"/>
            <a:pathLst>
              <a:path h="969698" w="1885960">
                <a:moveTo>
                  <a:pt x="0" y="0"/>
                </a:moveTo>
                <a:lnTo>
                  <a:pt x="1885960" y="0"/>
                </a:lnTo>
                <a:lnTo>
                  <a:pt x="1885960" y="969698"/>
                </a:lnTo>
                <a:lnTo>
                  <a:pt x="0" y="9696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4535690" y="3272538"/>
            <a:ext cx="2729263" cy="2729263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8366" y="0"/>
                  </a:moveTo>
                  <a:lnTo>
                    <a:pt x="784434" y="0"/>
                  </a:lnTo>
                  <a:cubicBezTo>
                    <a:pt x="791957" y="0"/>
                    <a:pt x="799172" y="2989"/>
                    <a:pt x="804492" y="8308"/>
                  </a:cubicBezTo>
                  <a:cubicBezTo>
                    <a:pt x="809811" y="13628"/>
                    <a:pt x="812800" y="20843"/>
                    <a:pt x="812800" y="28366"/>
                  </a:cubicBezTo>
                  <a:lnTo>
                    <a:pt x="812800" y="784434"/>
                  </a:lnTo>
                  <a:cubicBezTo>
                    <a:pt x="812800" y="791957"/>
                    <a:pt x="809811" y="799172"/>
                    <a:pt x="804492" y="804492"/>
                  </a:cubicBezTo>
                  <a:cubicBezTo>
                    <a:pt x="799172" y="809811"/>
                    <a:pt x="791957" y="812800"/>
                    <a:pt x="784434" y="812800"/>
                  </a:cubicBezTo>
                  <a:lnTo>
                    <a:pt x="28366" y="812800"/>
                  </a:lnTo>
                  <a:cubicBezTo>
                    <a:pt x="20843" y="812800"/>
                    <a:pt x="13628" y="809811"/>
                    <a:pt x="8308" y="804492"/>
                  </a:cubicBezTo>
                  <a:cubicBezTo>
                    <a:pt x="2989" y="799172"/>
                    <a:pt x="0" y="791957"/>
                    <a:pt x="0" y="784434"/>
                  </a:cubicBezTo>
                  <a:lnTo>
                    <a:pt x="0" y="28366"/>
                  </a:lnTo>
                  <a:cubicBezTo>
                    <a:pt x="0" y="20843"/>
                    <a:pt x="2989" y="13628"/>
                    <a:pt x="8308" y="8308"/>
                  </a:cubicBezTo>
                  <a:cubicBezTo>
                    <a:pt x="13628" y="2989"/>
                    <a:pt x="20843" y="0"/>
                    <a:pt x="28366" y="0"/>
                  </a:cubicBezTo>
                  <a:close/>
                </a:path>
              </a:pathLst>
            </a:custGeom>
            <a:solidFill>
              <a:srgbClr val="F5F5F5"/>
            </a:soli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152400"/>
              <a:ext cx="812800" cy="9652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32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7779303" y="3272538"/>
            <a:ext cx="2729263" cy="2729263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8366" y="0"/>
                  </a:moveTo>
                  <a:lnTo>
                    <a:pt x="784434" y="0"/>
                  </a:lnTo>
                  <a:cubicBezTo>
                    <a:pt x="791957" y="0"/>
                    <a:pt x="799172" y="2989"/>
                    <a:pt x="804492" y="8308"/>
                  </a:cubicBezTo>
                  <a:cubicBezTo>
                    <a:pt x="809811" y="13628"/>
                    <a:pt x="812800" y="20843"/>
                    <a:pt x="812800" y="28366"/>
                  </a:cubicBezTo>
                  <a:lnTo>
                    <a:pt x="812800" y="784434"/>
                  </a:lnTo>
                  <a:cubicBezTo>
                    <a:pt x="812800" y="791957"/>
                    <a:pt x="809811" y="799172"/>
                    <a:pt x="804492" y="804492"/>
                  </a:cubicBezTo>
                  <a:cubicBezTo>
                    <a:pt x="799172" y="809811"/>
                    <a:pt x="791957" y="812800"/>
                    <a:pt x="784434" y="812800"/>
                  </a:cubicBezTo>
                  <a:lnTo>
                    <a:pt x="28366" y="812800"/>
                  </a:lnTo>
                  <a:cubicBezTo>
                    <a:pt x="20843" y="812800"/>
                    <a:pt x="13628" y="809811"/>
                    <a:pt x="8308" y="804492"/>
                  </a:cubicBezTo>
                  <a:cubicBezTo>
                    <a:pt x="2989" y="799172"/>
                    <a:pt x="0" y="791957"/>
                    <a:pt x="0" y="784434"/>
                  </a:cubicBezTo>
                  <a:lnTo>
                    <a:pt x="0" y="28366"/>
                  </a:lnTo>
                  <a:cubicBezTo>
                    <a:pt x="0" y="20843"/>
                    <a:pt x="2989" y="13628"/>
                    <a:pt x="8308" y="8308"/>
                  </a:cubicBezTo>
                  <a:cubicBezTo>
                    <a:pt x="13628" y="2989"/>
                    <a:pt x="20843" y="0"/>
                    <a:pt x="28366" y="0"/>
                  </a:cubicBezTo>
                  <a:close/>
                </a:path>
              </a:pathLst>
            </a:custGeom>
            <a:solidFill>
              <a:srgbClr val="F5F5F5"/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152400"/>
              <a:ext cx="812800" cy="9652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32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1022917" y="3272538"/>
            <a:ext cx="2729263" cy="2729263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8366" y="0"/>
                  </a:moveTo>
                  <a:lnTo>
                    <a:pt x="784434" y="0"/>
                  </a:lnTo>
                  <a:cubicBezTo>
                    <a:pt x="791957" y="0"/>
                    <a:pt x="799172" y="2989"/>
                    <a:pt x="804492" y="8308"/>
                  </a:cubicBezTo>
                  <a:cubicBezTo>
                    <a:pt x="809811" y="13628"/>
                    <a:pt x="812800" y="20843"/>
                    <a:pt x="812800" y="28366"/>
                  </a:cubicBezTo>
                  <a:lnTo>
                    <a:pt x="812800" y="784434"/>
                  </a:lnTo>
                  <a:cubicBezTo>
                    <a:pt x="812800" y="791957"/>
                    <a:pt x="809811" y="799172"/>
                    <a:pt x="804492" y="804492"/>
                  </a:cubicBezTo>
                  <a:cubicBezTo>
                    <a:pt x="799172" y="809811"/>
                    <a:pt x="791957" y="812800"/>
                    <a:pt x="784434" y="812800"/>
                  </a:cubicBezTo>
                  <a:lnTo>
                    <a:pt x="28366" y="812800"/>
                  </a:lnTo>
                  <a:cubicBezTo>
                    <a:pt x="20843" y="812800"/>
                    <a:pt x="13628" y="809811"/>
                    <a:pt x="8308" y="804492"/>
                  </a:cubicBezTo>
                  <a:cubicBezTo>
                    <a:pt x="2989" y="799172"/>
                    <a:pt x="0" y="791957"/>
                    <a:pt x="0" y="784434"/>
                  </a:cubicBezTo>
                  <a:lnTo>
                    <a:pt x="0" y="28366"/>
                  </a:lnTo>
                  <a:cubicBezTo>
                    <a:pt x="0" y="20843"/>
                    <a:pt x="2989" y="13628"/>
                    <a:pt x="8308" y="8308"/>
                  </a:cubicBezTo>
                  <a:cubicBezTo>
                    <a:pt x="13628" y="2989"/>
                    <a:pt x="20843" y="0"/>
                    <a:pt x="28366" y="0"/>
                  </a:cubicBezTo>
                  <a:close/>
                </a:path>
              </a:pathLst>
            </a:custGeom>
            <a:solidFill>
              <a:srgbClr val="F5F5F5"/>
            </a:solidFill>
            <a:ln cap="sq">
              <a:noFill/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152400"/>
              <a:ext cx="812800" cy="9652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320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4266530" y="3272538"/>
            <a:ext cx="2729263" cy="2729263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8366" y="0"/>
                  </a:moveTo>
                  <a:lnTo>
                    <a:pt x="784434" y="0"/>
                  </a:lnTo>
                  <a:cubicBezTo>
                    <a:pt x="791957" y="0"/>
                    <a:pt x="799172" y="2989"/>
                    <a:pt x="804492" y="8308"/>
                  </a:cubicBezTo>
                  <a:cubicBezTo>
                    <a:pt x="809811" y="13628"/>
                    <a:pt x="812800" y="20843"/>
                    <a:pt x="812800" y="28366"/>
                  </a:cubicBezTo>
                  <a:lnTo>
                    <a:pt x="812800" y="784434"/>
                  </a:lnTo>
                  <a:cubicBezTo>
                    <a:pt x="812800" y="791957"/>
                    <a:pt x="809811" y="799172"/>
                    <a:pt x="804492" y="804492"/>
                  </a:cubicBezTo>
                  <a:cubicBezTo>
                    <a:pt x="799172" y="809811"/>
                    <a:pt x="791957" y="812800"/>
                    <a:pt x="784434" y="812800"/>
                  </a:cubicBezTo>
                  <a:lnTo>
                    <a:pt x="28366" y="812800"/>
                  </a:lnTo>
                  <a:cubicBezTo>
                    <a:pt x="20843" y="812800"/>
                    <a:pt x="13628" y="809811"/>
                    <a:pt x="8308" y="804492"/>
                  </a:cubicBezTo>
                  <a:cubicBezTo>
                    <a:pt x="2989" y="799172"/>
                    <a:pt x="0" y="791957"/>
                    <a:pt x="0" y="784434"/>
                  </a:cubicBezTo>
                  <a:lnTo>
                    <a:pt x="0" y="28366"/>
                  </a:lnTo>
                  <a:cubicBezTo>
                    <a:pt x="0" y="20843"/>
                    <a:pt x="2989" y="13628"/>
                    <a:pt x="8308" y="8308"/>
                  </a:cubicBezTo>
                  <a:cubicBezTo>
                    <a:pt x="13628" y="2989"/>
                    <a:pt x="20843" y="0"/>
                    <a:pt x="28366" y="0"/>
                  </a:cubicBezTo>
                  <a:close/>
                </a:path>
              </a:pathLst>
            </a:custGeom>
            <a:solidFill>
              <a:srgbClr val="F5F5F5"/>
            </a:solidFill>
            <a:ln cap="sq">
              <a:noFill/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152400"/>
              <a:ext cx="812800" cy="9652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320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11894064" y="3667472"/>
            <a:ext cx="986970" cy="969698"/>
          </a:xfrm>
          <a:custGeom>
            <a:avLst/>
            <a:gdLst/>
            <a:ahLst/>
            <a:cxnLst/>
            <a:rect r="r" b="b" t="t" l="l"/>
            <a:pathLst>
              <a:path h="969698" w="986970">
                <a:moveTo>
                  <a:pt x="0" y="0"/>
                </a:moveTo>
                <a:lnTo>
                  <a:pt x="986969" y="0"/>
                </a:lnTo>
                <a:lnTo>
                  <a:pt x="986969" y="969698"/>
                </a:lnTo>
                <a:lnTo>
                  <a:pt x="0" y="9696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868121" y="3667472"/>
            <a:ext cx="1526082" cy="969698"/>
          </a:xfrm>
          <a:custGeom>
            <a:avLst/>
            <a:gdLst/>
            <a:ahLst/>
            <a:cxnLst/>
            <a:rect r="r" b="b" t="t" l="l"/>
            <a:pathLst>
              <a:path h="969698" w="1526082">
                <a:moveTo>
                  <a:pt x="0" y="0"/>
                </a:moveTo>
                <a:lnTo>
                  <a:pt x="1526082" y="0"/>
                </a:lnTo>
                <a:lnTo>
                  <a:pt x="1526082" y="969698"/>
                </a:lnTo>
                <a:lnTo>
                  <a:pt x="0" y="9696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654261" y="3667472"/>
            <a:ext cx="492122" cy="969698"/>
          </a:xfrm>
          <a:custGeom>
            <a:avLst/>
            <a:gdLst/>
            <a:ahLst/>
            <a:cxnLst/>
            <a:rect r="r" b="b" t="t" l="l"/>
            <a:pathLst>
              <a:path h="969698" w="492122">
                <a:moveTo>
                  <a:pt x="0" y="0"/>
                </a:moveTo>
                <a:lnTo>
                  <a:pt x="492122" y="0"/>
                </a:lnTo>
                <a:lnTo>
                  <a:pt x="492122" y="969698"/>
                </a:lnTo>
                <a:lnTo>
                  <a:pt x="0" y="9696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8402292" y="3667472"/>
            <a:ext cx="1483285" cy="969698"/>
          </a:xfrm>
          <a:custGeom>
            <a:avLst/>
            <a:gdLst/>
            <a:ahLst/>
            <a:cxnLst/>
            <a:rect r="r" b="b" t="t" l="l"/>
            <a:pathLst>
              <a:path h="969698" w="1483285">
                <a:moveTo>
                  <a:pt x="0" y="0"/>
                </a:moveTo>
                <a:lnTo>
                  <a:pt x="1483286" y="0"/>
                </a:lnTo>
                <a:lnTo>
                  <a:pt x="1483286" y="969698"/>
                </a:lnTo>
                <a:lnTo>
                  <a:pt x="0" y="9696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28700" y="600075"/>
            <a:ext cx="6923762" cy="1276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spc="-224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การจำหน่าย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555857" y="4853215"/>
            <a:ext cx="2201963" cy="411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20"/>
              </a:lnSpc>
              <a:spcBef>
                <a:spcPct val="0"/>
              </a:spcBef>
            </a:pPr>
            <a:r>
              <a:rPr lang="en-US" b="true" sz="1800" spc="36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ย้ายโรงเรียน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4799340" y="4853215"/>
            <a:ext cx="2201963" cy="411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20"/>
              </a:lnSpc>
              <a:spcBef>
                <a:spcPct val="0"/>
              </a:spcBef>
            </a:pPr>
            <a:r>
              <a:rPr lang="en-US" b="true" sz="1800" spc="36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ถึงแก่กรรม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8042954" y="4853215"/>
            <a:ext cx="2201963" cy="1040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20"/>
              </a:lnSpc>
              <a:spcBef>
                <a:spcPct val="0"/>
              </a:spcBef>
            </a:pPr>
            <a:r>
              <a:rPr lang="en-US" b="true" sz="1800" spc="36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หยุดเรียนติดต่อเป็นเวลานานและไม่มีตัวตนอยู่ในพื้นที่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286567" y="4853215"/>
            <a:ext cx="2201963" cy="725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20"/>
              </a:lnSpc>
              <a:spcBef>
                <a:spcPct val="0"/>
              </a:spcBef>
            </a:pPr>
            <a:r>
              <a:rPr lang="en-US" b="true" sz="1800" spc="36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อายุพ้นเกณฑ์การศึกษาภาคบังคับ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4530181" y="4853215"/>
            <a:ext cx="2201963" cy="411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20"/>
              </a:lnSpc>
              <a:spcBef>
                <a:spcPct val="0"/>
              </a:spcBef>
            </a:pPr>
            <a:r>
              <a:rPr lang="en-US" b="true" sz="1800" spc="36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เรียนจบการศึกษา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AutoShape 4" id="4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1028700" y="714375"/>
            <a:ext cx="9586749" cy="9340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40"/>
              </a:lnSpc>
            </a:pPr>
            <a:r>
              <a:rPr lang="en-US" sz="4100" spc="-164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หยุดเรียนติดต่อเป็นเวลานานและไม่มีตัวตนอยู่ในพื้นที่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646759" y="2606586"/>
            <a:ext cx="12994481" cy="1141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หยุด</a:t>
            </a:r>
            <a:r>
              <a:rPr lang="en-US" b="true" sz="3500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เรียน</a:t>
            </a:r>
            <a:r>
              <a:rPr lang="en-US" b="true" sz="3500" u="sng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ติดต่อกันเกิน 5 วัน</a:t>
            </a:r>
            <a:r>
              <a:rPr lang="en-US" b="true" sz="3500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 (นับยังไง?) หรือ </a:t>
            </a:r>
            <a:r>
              <a:rPr lang="en-US" b="true" sz="3500" u="sng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หยุดเรียนเกิน 7 วัน</a:t>
            </a:r>
            <a:r>
              <a:rPr lang="en-US" b="true" sz="3500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 ในหนึ่งเดือน</a:t>
            </a:r>
          </a:p>
          <a:p>
            <a:pPr algn="l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Prachason Neue SemiCondensed"/>
                <a:ea typeface="Prachason Neue SemiCondensed"/>
                <a:cs typeface="Prachason Neue SemiCondensed"/>
                <a:sym typeface="Prachason Neue SemiCondensed"/>
              </a:rPr>
              <a:t>แจ้งเป็นหนังสือเตือนให้ผู้ปกครองนำเด็กมาเข้าเรียนโดยพลันโดย </a:t>
            </a:r>
            <a:r>
              <a:rPr lang="en-US" b="true" sz="1900" u="sng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ส่งทางไปรษณีย์ลงทะเบียนตอบรับ</a:t>
            </a:r>
            <a:r>
              <a:rPr lang="en-US" sz="1900">
                <a:solidFill>
                  <a:srgbClr val="000000"/>
                </a:solidFill>
                <a:latin typeface="Prachason Neue SemiCondensed"/>
                <a:ea typeface="Prachason Neue SemiCondensed"/>
                <a:cs typeface="Prachason Neue SemiCondensed"/>
                <a:sym typeface="Prachason Neue SemiCondensed"/>
              </a:rPr>
              <a:t> หรือ </a:t>
            </a:r>
            <a:r>
              <a:rPr lang="en-US" b="true" sz="1900" u="sng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ให้ผู้ปกครองลงชื่อรับหนังสือโดยตรง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646759" y="4060891"/>
            <a:ext cx="11745367" cy="17602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DMC กำหนด</a:t>
            </a:r>
            <a:r>
              <a:rPr lang="en-US" b="true" sz="3500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ระยะเวลาในการ</a:t>
            </a:r>
            <a:r>
              <a:rPr lang="en-US" b="true" sz="3500" u="non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ติดต</a:t>
            </a:r>
            <a:r>
              <a:rPr lang="en-US" b="true" sz="3500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าม</a:t>
            </a:r>
            <a:r>
              <a:rPr lang="en-US" b="true" sz="3500" u="non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น</a:t>
            </a:r>
            <a:r>
              <a:rPr lang="en-US" b="true" sz="3500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ัก</a:t>
            </a:r>
            <a:r>
              <a:rPr lang="en-US" b="true" sz="3500" u="non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เ</a:t>
            </a:r>
            <a:r>
              <a:rPr lang="en-US" b="true" sz="3500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รีย</a:t>
            </a:r>
            <a:r>
              <a:rPr lang="en-US" b="true" sz="3500" u="non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น </a:t>
            </a:r>
            <a:r>
              <a:rPr lang="en-US" b="true" sz="3500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ต</a:t>
            </a:r>
            <a:r>
              <a:rPr lang="en-US" b="true" sz="3500" u="non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ั</a:t>
            </a:r>
            <a:r>
              <a:rPr lang="en-US" b="true" sz="3500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้งแต่นักเรี</a:t>
            </a:r>
            <a:r>
              <a:rPr lang="en-US" b="true" sz="3500" u="non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ย</a:t>
            </a:r>
            <a:r>
              <a:rPr lang="en-US" b="true" sz="3500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นขา</a:t>
            </a:r>
            <a:r>
              <a:rPr lang="en-US" b="true" sz="3500" u="non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ดเรียน</a:t>
            </a:r>
            <a:r>
              <a:rPr lang="en-US" b="true" sz="3500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 </a:t>
            </a:r>
          </a:p>
          <a:p>
            <a:pPr algn="just">
              <a:lnSpc>
                <a:spcPts val="4900"/>
              </a:lnSpc>
            </a:pPr>
            <a:r>
              <a:rPr lang="en-US" b="true" sz="3500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โดยไม่ทราบสา</a:t>
            </a:r>
            <a:r>
              <a:rPr lang="en-US" b="true" sz="3500" u="non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เ</a:t>
            </a:r>
            <a:r>
              <a:rPr lang="en-US" b="true" sz="3500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หตุจ</a:t>
            </a:r>
            <a:r>
              <a:rPr lang="en-US" b="true" sz="3500" u="non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น</a:t>
            </a:r>
            <a:r>
              <a:rPr lang="en-US" b="true" sz="3500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ถึง</a:t>
            </a:r>
            <a:r>
              <a:rPr lang="en-US" b="true" sz="3500" u="non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วัน</a:t>
            </a:r>
            <a:r>
              <a:rPr lang="en-US" b="true" sz="3500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ที่เสนอให้พิจารณาจำหน่าย 30 วัน</a:t>
            </a:r>
          </a:p>
          <a:p>
            <a:pPr algn="just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Prachason Neue SemiCondensed"/>
                <a:ea typeface="Prachason Neue SemiCondensed"/>
                <a:cs typeface="Prachason Neue SemiCondensed"/>
                <a:sym typeface="Prachason Neue SemiCondensed"/>
              </a:rPr>
              <a:t>(ไม่</a:t>
            </a:r>
            <a:r>
              <a:rPr lang="en-US" sz="1900">
                <a:solidFill>
                  <a:srgbClr val="000000"/>
                </a:solidFill>
                <a:latin typeface="Prachason Neue SemiCondensed"/>
                <a:ea typeface="Prachason Neue SemiCondensed"/>
                <a:cs typeface="Prachason Neue SemiCondensed"/>
                <a:sym typeface="Prachason Neue SemiCondensed"/>
              </a:rPr>
              <a:t>นับวันหยุดราชการ) โดยนับจากวันแรกที่ขาดเรียน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4581393" y="2762102"/>
            <a:ext cx="1173505" cy="1152969"/>
          </a:xfrm>
          <a:custGeom>
            <a:avLst/>
            <a:gdLst/>
            <a:ahLst/>
            <a:cxnLst/>
            <a:rect r="r" b="b" t="t" l="l"/>
            <a:pathLst>
              <a:path h="1152969" w="1173505">
                <a:moveTo>
                  <a:pt x="0" y="0"/>
                </a:moveTo>
                <a:lnTo>
                  <a:pt x="1173505" y="0"/>
                </a:lnTo>
                <a:lnTo>
                  <a:pt x="1173505" y="1152969"/>
                </a:lnTo>
                <a:lnTo>
                  <a:pt x="0" y="1152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869689" y="2762102"/>
            <a:ext cx="7603315" cy="1152969"/>
            <a:chOff x="0" y="0"/>
            <a:chExt cx="2002519" cy="3036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2519" cy="303663"/>
            </a:xfrm>
            <a:custGeom>
              <a:avLst/>
              <a:gdLst/>
              <a:ahLst/>
              <a:cxnLst/>
              <a:rect r="r" b="b" t="t" l="l"/>
              <a:pathLst>
                <a:path h="303663" w="2002519">
                  <a:moveTo>
                    <a:pt x="51930" y="0"/>
                  </a:moveTo>
                  <a:lnTo>
                    <a:pt x="1950589" y="0"/>
                  </a:lnTo>
                  <a:cubicBezTo>
                    <a:pt x="1964362" y="0"/>
                    <a:pt x="1977571" y="5471"/>
                    <a:pt x="1987309" y="15210"/>
                  </a:cubicBezTo>
                  <a:cubicBezTo>
                    <a:pt x="1997048" y="24949"/>
                    <a:pt x="2002519" y="38157"/>
                    <a:pt x="2002519" y="51930"/>
                  </a:cubicBezTo>
                  <a:lnTo>
                    <a:pt x="2002519" y="251733"/>
                  </a:lnTo>
                  <a:cubicBezTo>
                    <a:pt x="2002519" y="280413"/>
                    <a:pt x="1979269" y="303663"/>
                    <a:pt x="1950589" y="303663"/>
                  </a:cubicBezTo>
                  <a:lnTo>
                    <a:pt x="51930" y="303663"/>
                  </a:lnTo>
                  <a:cubicBezTo>
                    <a:pt x="38157" y="303663"/>
                    <a:pt x="24949" y="298191"/>
                    <a:pt x="15210" y="288453"/>
                  </a:cubicBezTo>
                  <a:cubicBezTo>
                    <a:pt x="5471" y="278714"/>
                    <a:pt x="0" y="265505"/>
                    <a:pt x="0" y="251733"/>
                  </a:cubicBezTo>
                  <a:lnTo>
                    <a:pt x="0" y="51930"/>
                  </a:lnTo>
                  <a:cubicBezTo>
                    <a:pt x="0" y="38157"/>
                    <a:pt x="5471" y="24949"/>
                    <a:pt x="15210" y="15210"/>
                  </a:cubicBezTo>
                  <a:cubicBezTo>
                    <a:pt x="24949" y="5471"/>
                    <a:pt x="38157" y="0"/>
                    <a:pt x="51930" y="0"/>
                  </a:cubicBezTo>
                  <a:close/>
                </a:path>
              </a:pathLst>
            </a:custGeom>
            <a:solidFill>
              <a:srgbClr val="EA477C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09575"/>
              <a:ext cx="2002519" cy="7132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479"/>
                </a:lnSpc>
              </a:pPr>
              <a:r>
                <a:rPr lang="en-US" b="true" sz="3599" spc="575">
                  <a:solidFill>
                    <a:srgbClr val="FFFFFF"/>
                  </a:solidFill>
                  <a:latin typeface="Prachason Neue SemiCondensed Bold"/>
                  <a:ea typeface="Prachason Neue SemiCondensed Bold"/>
                  <a:cs typeface="Prachason Neue SemiCondensed Bold"/>
                  <a:sym typeface="Prachason Neue SemiCondensed Bold"/>
                </a:rPr>
                <a:t>รอบการจัดเก็บข้อมูล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00075"/>
            <a:ext cx="6923762" cy="1276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spc="-224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ปฏิทินการดำเนินงาน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6079019" y="4294831"/>
            <a:ext cx="7627588" cy="2012950"/>
            <a:chOff x="0" y="0"/>
            <a:chExt cx="10170117" cy="2683934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-304800"/>
              <a:ext cx="10170117" cy="29887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599"/>
                </a:lnSpc>
              </a:pPr>
              <a:r>
                <a:rPr lang="en-US" sz="3999" b="true">
                  <a:solidFill>
                    <a:srgbClr val="000000"/>
                  </a:solidFill>
                  <a:latin typeface="Prachason Neue SemiCondensed Bold"/>
                  <a:ea typeface="Prachason Neue SemiCondensed Bold"/>
                  <a:cs typeface="Prachason Neue SemiCondensed Bold"/>
                  <a:sym typeface="Prachason Neue SemiCondensed Bold"/>
                </a:rPr>
                <a:t>รอบที่ 1          1/69          10 มิ.ย. 69</a:t>
              </a:r>
            </a:p>
            <a:p>
              <a:pPr algn="l">
                <a:lnSpc>
                  <a:spcPts val="5599"/>
                </a:lnSpc>
              </a:pPr>
              <a:r>
                <a:rPr lang="en-US" sz="3999" b="true">
                  <a:solidFill>
                    <a:srgbClr val="000000"/>
                  </a:solidFill>
                  <a:latin typeface="Prachason Neue SemiCondensed Bold"/>
                  <a:ea typeface="Prachason Neue SemiCondensed Bold"/>
                  <a:cs typeface="Prachason Neue SemiCondensed Bold"/>
                  <a:sym typeface="Prachason Neue SemiCondensed Bold"/>
                </a:rPr>
                <a:t>รอบที่ 2         2/69          10 พ.ย. 69</a:t>
              </a:r>
            </a:p>
            <a:p>
              <a:pPr algn="l">
                <a:lnSpc>
                  <a:spcPts val="5599"/>
                </a:lnSpc>
              </a:pPr>
              <a:r>
                <a:rPr lang="en-US" sz="3999" b="true">
                  <a:solidFill>
                    <a:srgbClr val="000000"/>
                  </a:solidFill>
                  <a:latin typeface="Prachason Neue SemiCondensed Bold"/>
                  <a:ea typeface="Prachason Neue SemiCondensed Bold"/>
                  <a:cs typeface="Prachason Neue SemiCondensed Bold"/>
                  <a:sym typeface="Prachason Neue SemiCondensed Bold"/>
                </a:rPr>
                <a:t>รอบที่ 3         3/69          30 เม.ย. 70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5795367" y="6869737"/>
            <a:ext cx="6697266" cy="14566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b="true" sz="6400" u="sng">
                <a:solidFill>
                  <a:srgbClr val="FF3131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ยืนยันภายใน 16.30 น.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4977293" y="2784460"/>
            <a:ext cx="2653777" cy="5746003"/>
          </a:xfrm>
          <a:custGeom>
            <a:avLst/>
            <a:gdLst/>
            <a:ahLst/>
            <a:cxnLst/>
            <a:rect r="r" b="b" t="t" l="l"/>
            <a:pathLst>
              <a:path h="5746003" w="2653777">
                <a:moveTo>
                  <a:pt x="0" y="0"/>
                </a:moveTo>
                <a:lnTo>
                  <a:pt x="2653776" y="0"/>
                </a:lnTo>
                <a:lnTo>
                  <a:pt x="2653776" y="5746003"/>
                </a:lnTo>
                <a:lnTo>
                  <a:pt x="0" y="57460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57752" y="2852410"/>
            <a:ext cx="2650344" cy="5746003"/>
          </a:xfrm>
          <a:custGeom>
            <a:avLst/>
            <a:gdLst/>
            <a:ahLst/>
            <a:cxnLst/>
            <a:rect r="r" b="b" t="t" l="l"/>
            <a:pathLst>
              <a:path h="5746003" w="2650344">
                <a:moveTo>
                  <a:pt x="0" y="0"/>
                </a:moveTo>
                <a:lnTo>
                  <a:pt x="2650344" y="0"/>
                </a:lnTo>
                <a:lnTo>
                  <a:pt x="2650344" y="5746004"/>
                </a:lnTo>
                <a:lnTo>
                  <a:pt x="0" y="57460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180934" y="732813"/>
            <a:ext cx="1040387" cy="1040387"/>
          </a:xfrm>
          <a:custGeom>
            <a:avLst/>
            <a:gdLst/>
            <a:ahLst/>
            <a:cxnLst/>
            <a:rect r="r" b="b" t="t" l="l"/>
            <a:pathLst>
              <a:path h="1040387" w="1040387">
                <a:moveTo>
                  <a:pt x="0" y="0"/>
                </a:moveTo>
                <a:lnTo>
                  <a:pt x="1040387" y="0"/>
                </a:lnTo>
                <a:lnTo>
                  <a:pt x="1040387" y="1040387"/>
                </a:lnTo>
                <a:lnTo>
                  <a:pt x="0" y="10403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749851" y="2852410"/>
            <a:ext cx="2686321" cy="2686321"/>
          </a:xfrm>
          <a:custGeom>
            <a:avLst/>
            <a:gdLst/>
            <a:ahLst/>
            <a:cxnLst/>
            <a:rect r="r" b="b" t="t" l="l"/>
            <a:pathLst>
              <a:path h="2686321" w="2686321">
                <a:moveTo>
                  <a:pt x="0" y="0"/>
                </a:moveTo>
                <a:lnTo>
                  <a:pt x="2686321" y="0"/>
                </a:lnTo>
                <a:lnTo>
                  <a:pt x="2686321" y="2686321"/>
                </a:lnTo>
                <a:lnTo>
                  <a:pt x="0" y="26863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886683" y="2784460"/>
            <a:ext cx="2686321" cy="2686321"/>
          </a:xfrm>
          <a:custGeom>
            <a:avLst/>
            <a:gdLst/>
            <a:ahLst/>
            <a:cxnLst/>
            <a:rect r="r" b="b" t="t" l="l"/>
            <a:pathLst>
              <a:path h="2686321" w="2686321">
                <a:moveTo>
                  <a:pt x="0" y="0"/>
                </a:moveTo>
                <a:lnTo>
                  <a:pt x="2686321" y="0"/>
                </a:lnTo>
                <a:lnTo>
                  <a:pt x="2686321" y="2686320"/>
                </a:lnTo>
                <a:lnTo>
                  <a:pt x="0" y="26863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86956" y="5538731"/>
            <a:ext cx="3085775" cy="1081282"/>
          </a:xfrm>
          <a:custGeom>
            <a:avLst/>
            <a:gdLst/>
            <a:ahLst/>
            <a:cxnLst/>
            <a:rect r="r" b="b" t="t" l="l"/>
            <a:pathLst>
              <a:path h="1081282" w="3085775">
                <a:moveTo>
                  <a:pt x="0" y="0"/>
                </a:moveTo>
                <a:lnTo>
                  <a:pt x="3085775" y="0"/>
                </a:lnTo>
                <a:lnTo>
                  <a:pt x="3085775" y="1081282"/>
                </a:lnTo>
                <a:lnTo>
                  <a:pt x="0" y="10812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98" t="-90512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607918" y="5657461"/>
            <a:ext cx="2970187" cy="1036503"/>
          </a:xfrm>
          <a:custGeom>
            <a:avLst/>
            <a:gdLst/>
            <a:ahLst/>
            <a:cxnLst/>
            <a:rect r="r" b="b" t="t" l="l"/>
            <a:pathLst>
              <a:path h="1036503" w="2970187">
                <a:moveTo>
                  <a:pt x="0" y="0"/>
                </a:moveTo>
                <a:lnTo>
                  <a:pt x="2970187" y="0"/>
                </a:lnTo>
                <a:lnTo>
                  <a:pt x="2970187" y="1036503"/>
                </a:lnTo>
                <a:lnTo>
                  <a:pt x="0" y="103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161" t="0" r="0" b="-95045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600075"/>
            <a:ext cx="7495811" cy="1276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spc="-224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สำรวจความพร้อม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6180934" y="732813"/>
            <a:ext cx="1040387" cy="1040387"/>
          </a:xfrm>
          <a:custGeom>
            <a:avLst/>
            <a:gdLst/>
            <a:ahLst/>
            <a:cxnLst/>
            <a:rect r="r" b="b" t="t" l="l"/>
            <a:pathLst>
              <a:path h="1040387" w="1040387">
                <a:moveTo>
                  <a:pt x="0" y="0"/>
                </a:moveTo>
                <a:lnTo>
                  <a:pt x="1040387" y="0"/>
                </a:lnTo>
                <a:lnTo>
                  <a:pt x="1040387" y="1040387"/>
                </a:lnTo>
                <a:lnTo>
                  <a:pt x="0" y="1040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18585" y="2398989"/>
            <a:ext cx="2940093" cy="6356958"/>
          </a:xfrm>
          <a:custGeom>
            <a:avLst/>
            <a:gdLst/>
            <a:ahLst/>
            <a:cxnLst/>
            <a:rect r="r" b="b" t="t" l="l"/>
            <a:pathLst>
              <a:path h="6356958" w="2940093">
                <a:moveTo>
                  <a:pt x="0" y="0"/>
                </a:moveTo>
                <a:lnTo>
                  <a:pt x="2940093" y="0"/>
                </a:lnTo>
                <a:lnTo>
                  <a:pt x="294009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324429" y="2398989"/>
            <a:ext cx="2744511" cy="2744511"/>
          </a:xfrm>
          <a:custGeom>
            <a:avLst/>
            <a:gdLst/>
            <a:ahLst/>
            <a:cxnLst/>
            <a:rect r="r" b="b" t="t" l="l"/>
            <a:pathLst>
              <a:path h="2744511" w="2744511">
                <a:moveTo>
                  <a:pt x="0" y="0"/>
                </a:moveTo>
                <a:lnTo>
                  <a:pt x="2744511" y="0"/>
                </a:lnTo>
                <a:lnTo>
                  <a:pt x="2744511" y="2744511"/>
                </a:lnTo>
                <a:lnTo>
                  <a:pt x="0" y="27445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154768" y="5348000"/>
            <a:ext cx="1083835" cy="1083835"/>
          </a:xfrm>
          <a:custGeom>
            <a:avLst/>
            <a:gdLst/>
            <a:ahLst/>
            <a:cxnLst/>
            <a:rect r="r" b="b" t="t" l="l"/>
            <a:pathLst>
              <a:path h="1083835" w="1083835">
                <a:moveTo>
                  <a:pt x="0" y="0"/>
                </a:moveTo>
                <a:lnTo>
                  <a:pt x="1083834" y="0"/>
                </a:lnTo>
                <a:lnTo>
                  <a:pt x="1083834" y="1083835"/>
                </a:lnTo>
                <a:lnTo>
                  <a:pt x="0" y="10838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00075"/>
            <a:ext cx="7495811" cy="1276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spc="-224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สำรวจความพร้อม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3679707" y="3077229"/>
            <a:ext cx="3502559" cy="4275266"/>
          </a:xfrm>
          <a:custGeom>
            <a:avLst/>
            <a:gdLst/>
            <a:ahLst/>
            <a:cxnLst/>
            <a:rect r="r" b="b" t="t" l="l"/>
            <a:pathLst>
              <a:path h="4275266" w="3502559">
                <a:moveTo>
                  <a:pt x="0" y="0"/>
                </a:moveTo>
                <a:lnTo>
                  <a:pt x="3502559" y="0"/>
                </a:lnTo>
                <a:lnTo>
                  <a:pt x="3502559" y="4275267"/>
                </a:lnTo>
                <a:lnTo>
                  <a:pt x="0" y="42752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9637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987279" y="3087092"/>
            <a:ext cx="3403318" cy="4265404"/>
          </a:xfrm>
          <a:custGeom>
            <a:avLst/>
            <a:gdLst/>
            <a:ahLst/>
            <a:cxnLst/>
            <a:rect r="r" b="b" t="t" l="l"/>
            <a:pathLst>
              <a:path h="4265404" w="3403318">
                <a:moveTo>
                  <a:pt x="0" y="0"/>
                </a:moveTo>
                <a:lnTo>
                  <a:pt x="3403318" y="0"/>
                </a:lnTo>
                <a:lnTo>
                  <a:pt x="3403318" y="4265404"/>
                </a:lnTo>
                <a:lnTo>
                  <a:pt x="0" y="4265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16" t="-29937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7414048" y="3972775"/>
            <a:ext cx="2341450" cy="234145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714375"/>
            <a:ext cx="9507846" cy="917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spc="-160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ThaiD ทำงานอย่างไร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790575"/>
            <a:ext cx="9507846" cy="718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spc="-128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รู้ปะว่า DMC ของเราไปไหนบ้าง?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8680786" y="5294772"/>
            <a:ext cx="954706" cy="1325981"/>
          </a:xfrm>
          <a:custGeom>
            <a:avLst/>
            <a:gdLst/>
            <a:ahLst/>
            <a:cxnLst/>
            <a:rect r="r" b="b" t="t" l="l"/>
            <a:pathLst>
              <a:path h="1325981" w="954706">
                <a:moveTo>
                  <a:pt x="0" y="0"/>
                </a:moveTo>
                <a:lnTo>
                  <a:pt x="954706" y="0"/>
                </a:lnTo>
                <a:lnTo>
                  <a:pt x="954706" y="1325981"/>
                </a:lnTo>
                <a:lnTo>
                  <a:pt x="0" y="13259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AutoShape 7" id="7"/>
          <p:cNvSpPr/>
          <p:nvPr/>
        </p:nvSpPr>
        <p:spPr>
          <a:xfrm flipV="true">
            <a:off x="9195417" y="7732361"/>
            <a:ext cx="0" cy="456178"/>
          </a:xfrm>
          <a:prstGeom prst="line">
            <a:avLst/>
          </a:prstGeom>
          <a:ln cap="flat" w="104775">
            <a:solidFill>
              <a:srgbClr val="399833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8650129" y="8782593"/>
            <a:ext cx="1090576" cy="659798"/>
          </a:xfrm>
          <a:custGeom>
            <a:avLst/>
            <a:gdLst/>
            <a:ahLst/>
            <a:cxnLst/>
            <a:rect r="r" b="b" t="t" l="l"/>
            <a:pathLst>
              <a:path h="659798" w="1090576">
                <a:moveTo>
                  <a:pt x="0" y="0"/>
                </a:moveTo>
                <a:lnTo>
                  <a:pt x="1090576" y="0"/>
                </a:lnTo>
                <a:lnTo>
                  <a:pt x="1090576" y="659798"/>
                </a:lnTo>
                <a:lnTo>
                  <a:pt x="0" y="6597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9" id="9"/>
          <p:cNvSpPr/>
          <p:nvPr/>
        </p:nvSpPr>
        <p:spPr>
          <a:xfrm flipV="true">
            <a:off x="9219570" y="4640816"/>
            <a:ext cx="0" cy="456178"/>
          </a:xfrm>
          <a:prstGeom prst="line">
            <a:avLst/>
          </a:prstGeom>
          <a:ln cap="flat" w="28575">
            <a:solidFill>
              <a:srgbClr val="E40F1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8884206" y="3610142"/>
            <a:ext cx="785060" cy="786043"/>
          </a:xfrm>
          <a:custGeom>
            <a:avLst/>
            <a:gdLst/>
            <a:ahLst/>
            <a:cxnLst/>
            <a:rect r="r" b="b" t="t" l="l"/>
            <a:pathLst>
              <a:path h="786043" w="785060">
                <a:moveTo>
                  <a:pt x="0" y="0"/>
                </a:moveTo>
                <a:lnTo>
                  <a:pt x="785060" y="0"/>
                </a:lnTo>
                <a:lnTo>
                  <a:pt x="785060" y="786043"/>
                </a:lnTo>
                <a:lnTo>
                  <a:pt x="0" y="7860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AutoShape 11" id="11"/>
          <p:cNvSpPr/>
          <p:nvPr/>
        </p:nvSpPr>
        <p:spPr>
          <a:xfrm flipV="true">
            <a:off x="10505364" y="4902727"/>
            <a:ext cx="316557" cy="328466"/>
          </a:xfrm>
          <a:prstGeom prst="line">
            <a:avLst/>
          </a:prstGeom>
          <a:ln cap="flat" w="28575">
            <a:solidFill>
              <a:srgbClr val="E40F1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11009780" y="3743901"/>
            <a:ext cx="1240282" cy="1240282"/>
          </a:xfrm>
          <a:custGeom>
            <a:avLst/>
            <a:gdLst/>
            <a:ahLst/>
            <a:cxnLst/>
            <a:rect r="r" b="b" t="t" l="l"/>
            <a:pathLst>
              <a:path h="1240282" w="1240282">
                <a:moveTo>
                  <a:pt x="0" y="0"/>
                </a:moveTo>
                <a:lnTo>
                  <a:pt x="1240281" y="0"/>
                </a:lnTo>
                <a:lnTo>
                  <a:pt x="1240281" y="1240282"/>
                </a:lnTo>
                <a:lnTo>
                  <a:pt x="0" y="12402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AutoShape 13" id="13"/>
          <p:cNvSpPr/>
          <p:nvPr/>
        </p:nvSpPr>
        <p:spPr>
          <a:xfrm>
            <a:off x="10649598" y="7367651"/>
            <a:ext cx="340483" cy="303594"/>
          </a:xfrm>
          <a:prstGeom prst="line">
            <a:avLst/>
          </a:prstGeom>
          <a:ln cap="flat" w="28575">
            <a:solidFill>
              <a:srgbClr val="E40F1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4" id="14"/>
          <p:cNvSpPr/>
          <p:nvPr/>
        </p:nvSpPr>
        <p:spPr>
          <a:xfrm flipH="true">
            <a:off x="7350974" y="7367476"/>
            <a:ext cx="286946" cy="354627"/>
          </a:xfrm>
          <a:prstGeom prst="line">
            <a:avLst/>
          </a:prstGeom>
          <a:ln cap="flat" w="28575">
            <a:solidFill>
              <a:srgbClr val="E40F1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15" id="15"/>
          <p:cNvSpPr/>
          <p:nvPr/>
        </p:nvSpPr>
        <p:spPr>
          <a:xfrm flipH="false" flipV="false" rot="0">
            <a:off x="11101428" y="7619973"/>
            <a:ext cx="848821" cy="848821"/>
          </a:xfrm>
          <a:custGeom>
            <a:avLst/>
            <a:gdLst/>
            <a:ahLst/>
            <a:cxnLst/>
            <a:rect r="r" b="b" t="t" l="l"/>
            <a:pathLst>
              <a:path h="848821" w="848821">
                <a:moveTo>
                  <a:pt x="0" y="0"/>
                </a:moveTo>
                <a:lnTo>
                  <a:pt x="848821" y="0"/>
                </a:lnTo>
                <a:lnTo>
                  <a:pt x="848821" y="848821"/>
                </a:lnTo>
                <a:lnTo>
                  <a:pt x="0" y="8488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6" id="16"/>
          <p:cNvSpPr/>
          <p:nvPr/>
        </p:nvSpPr>
        <p:spPr>
          <a:xfrm>
            <a:off x="12280047" y="7734134"/>
            <a:ext cx="456178" cy="0"/>
          </a:xfrm>
          <a:prstGeom prst="line">
            <a:avLst/>
          </a:prstGeom>
          <a:ln cap="flat" w="28575">
            <a:solidFill>
              <a:srgbClr val="E40F1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7401306" y="1808196"/>
            <a:ext cx="1140593" cy="638732"/>
          </a:xfrm>
          <a:custGeom>
            <a:avLst/>
            <a:gdLst/>
            <a:ahLst/>
            <a:cxnLst/>
            <a:rect r="r" b="b" t="t" l="l"/>
            <a:pathLst>
              <a:path h="638732" w="1140593">
                <a:moveTo>
                  <a:pt x="0" y="0"/>
                </a:moveTo>
                <a:lnTo>
                  <a:pt x="1140593" y="0"/>
                </a:lnTo>
                <a:lnTo>
                  <a:pt x="1140593" y="638732"/>
                </a:lnTo>
                <a:lnTo>
                  <a:pt x="0" y="6387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7179341" y="2479223"/>
            <a:ext cx="1398351" cy="224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97"/>
              </a:lnSpc>
              <a:spcBef>
                <a:spcPct val="0"/>
              </a:spcBef>
            </a:pPr>
            <a:r>
              <a:rPr lang="en-US" sz="1284">
                <a:solidFill>
                  <a:srgbClr val="000000"/>
                </a:solidFill>
                <a:latin typeface="Anantason"/>
                <a:ea typeface="Anantason"/>
                <a:cs typeface="Anantason"/>
                <a:sym typeface="Anantason"/>
              </a:rPr>
              <a:t>Hero Obec Care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0438565" y="2809723"/>
            <a:ext cx="610456" cy="725124"/>
          </a:xfrm>
          <a:custGeom>
            <a:avLst/>
            <a:gdLst/>
            <a:ahLst/>
            <a:cxnLst/>
            <a:rect r="r" b="b" t="t" l="l"/>
            <a:pathLst>
              <a:path h="725124" w="610456">
                <a:moveTo>
                  <a:pt x="0" y="0"/>
                </a:moveTo>
                <a:lnTo>
                  <a:pt x="610456" y="0"/>
                </a:lnTo>
                <a:lnTo>
                  <a:pt x="610456" y="725124"/>
                </a:lnTo>
                <a:lnTo>
                  <a:pt x="0" y="7251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9364" t="-8932" r="-29364" b="-51421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0438565" y="3481845"/>
            <a:ext cx="645598" cy="224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97"/>
              </a:lnSpc>
              <a:spcBef>
                <a:spcPct val="0"/>
              </a:spcBef>
            </a:pPr>
            <a:r>
              <a:rPr lang="en-US" sz="1284">
                <a:solidFill>
                  <a:srgbClr val="000000"/>
                </a:solidFill>
                <a:latin typeface="Anantason"/>
                <a:ea typeface="Anantason"/>
                <a:cs typeface="Anantason"/>
                <a:sym typeface="Anantason"/>
              </a:rPr>
              <a:t>Kid Diary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9144000" y="1943148"/>
            <a:ext cx="903747" cy="562583"/>
          </a:xfrm>
          <a:custGeom>
            <a:avLst/>
            <a:gdLst/>
            <a:ahLst/>
            <a:cxnLst/>
            <a:rect r="r" b="b" t="t" l="l"/>
            <a:pathLst>
              <a:path h="562583" w="903747">
                <a:moveTo>
                  <a:pt x="0" y="0"/>
                </a:moveTo>
                <a:lnTo>
                  <a:pt x="903747" y="0"/>
                </a:lnTo>
                <a:lnTo>
                  <a:pt x="903747" y="562583"/>
                </a:lnTo>
                <a:lnTo>
                  <a:pt x="0" y="5625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AutoShape 22" id="22"/>
          <p:cNvSpPr/>
          <p:nvPr/>
        </p:nvSpPr>
        <p:spPr>
          <a:xfrm>
            <a:off x="12280047" y="8076619"/>
            <a:ext cx="456178" cy="0"/>
          </a:xfrm>
          <a:prstGeom prst="line">
            <a:avLst/>
          </a:prstGeom>
          <a:ln cap="flat" w="28575">
            <a:solidFill>
              <a:srgbClr val="E40F1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23" id="23"/>
          <p:cNvSpPr/>
          <p:nvPr/>
        </p:nvSpPr>
        <p:spPr>
          <a:xfrm>
            <a:off x="12280047" y="8419103"/>
            <a:ext cx="456178" cy="0"/>
          </a:xfrm>
          <a:prstGeom prst="line">
            <a:avLst/>
          </a:prstGeom>
          <a:ln cap="flat" w="28575">
            <a:solidFill>
              <a:srgbClr val="E40F1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24" id="24"/>
          <p:cNvSpPr/>
          <p:nvPr/>
        </p:nvSpPr>
        <p:spPr>
          <a:xfrm flipH="true" flipV="true">
            <a:off x="7853317" y="4871572"/>
            <a:ext cx="293616" cy="349124"/>
          </a:xfrm>
          <a:prstGeom prst="line">
            <a:avLst/>
          </a:prstGeom>
          <a:ln cap="flat" w="28575">
            <a:solidFill>
              <a:srgbClr val="E40F1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25" id="25"/>
          <p:cNvSpPr/>
          <p:nvPr/>
        </p:nvSpPr>
        <p:spPr>
          <a:xfrm flipV="true">
            <a:off x="9862996" y="3476382"/>
            <a:ext cx="369502" cy="267519"/>
          </a:xfrm>
          <a:prstGeom prst="line">
            <a:avLst/>
          </a:prstGeom>
          <a:ln cap="flat" w="28575">
            <a:solidFill>
              <a:srgbClr val="E40F1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26" id="26"/>
          <p:cNvSpPr/>
          <p:nvPr/>
        </p:nvSpPr>
        <p:spPr>
          <a:xfrm flipH="true" flipV="true">
            <a:off x="8721035" y="3117732"/>
            <a:ext cx="280070" cy="360082"/>
          </a:xfrm>
          <a:prstGeom prst="line">
            <a:avLst/>
          </a:prstGeom>
          <a:ln cap="flat" w="28575">
            <a:solidFill>
              <a:srgbClr val="E40F1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27" id="27"/>
          <p:cNvSpPr/>
          <p:nvPr/>
        </p:nvSpPr>
        <p:spPr>
          <a:xfrm flipV="true">
            <a:off x="9398890" y="2996408"/>
            <a:ext cx="73907" cy="450151"/>
          </a:xfrm>
          <a:prstGeom prst="line">
            <a:avLst/>
          </a:prstGeom>
          <a:ln cap="flat" w="28575">
            <a:solidFill>
              <a:srgbClr val="E40F1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28" id="28"/>
          <p:cNvSpPr/>
          <p:nvPr/>
        </p:nvSpPr>
        <p:spPr>
          <a:xfrm>
            <a:off x="12264814" y="4283729"/>
            <a:ext cx="456178" cy="0"/>
          </a:xfrm>
          <a:prstGeom prst="line">
            <a:avLst/>
          </a:prstGeom>
          <a:ln cap="flat" w="28575">
            <a:solidFill>
              <a:srgbClr val="E40F1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29" id="29"/>
          <p:cNvSpPr/>
          <p:nvPr/>
        </p:nvSpPr>
        <p:spPr>
          <a:xfrm flipH="false" flipV="false" rot="0">
            <a:off x="6457078" y="7901918"/>
            <a:ext cx="955971" cy="874713"/>
          </a:xfrm>
          <a:custGeom>
            <a:avLst/>
            <a:gdLst/>
            <a:ahLst/>
            <a:cxnLst/>
            <a:rect r="r" b="b" t="t" l="l"/>
            <a:pathLst>
              <a:path h="874713" w="955971">
                <a:moveTo>
                  <a:pt x="0" y="0"/>
                </a:moveTo>
                <a:lnTo>
                  <a:pt x="955970" y="0"/>
                </a:lnTo>
                <a:lnTo>
                  <a:pt x="955970" y="874714"/>
                </a:lnTo>
                <a:lnTo>
                  <a:pt x="0" y="8747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0" id="30"/>
          <p:cNvSpPr/>
          <p:nvPr/>
        </p:nvSpPr>
        <p:spPr>
          <a:xfrm>
            <a:off x="5839600" y="8014364"/>
            <a:ext cx="456178" cy="0"/>
          </a:xfrm>
          <a:prstGeom prst="line">
            <a:avLst/>
          </a:prstGeom>
          <a:ln cap="flat" w="28575">
            <a:solidFill>
              <a:srgbClr val="E40F1B"/>
            </a:solidFill>
            <a:prstDash val="solid"/>
            <a:headEnd type="arrow" len="sm" w="med"/>
            <a:tailEnd type="none" len="sm" w="sm"/>
          </a:ln>
        </p:spPr>
      </p:sp>
      <p:sp>
        <p:nvSpPr>
          <p:cNvPr name="AutoShape 31" id="31"/>
          <p:cNvSpPr/>
          <p:nvPr/>
        </p:nvSpPr>
        <p:spPr>
          <a:xfrm>
            <a:off x="5839600" y="8356848"/>
            <a:ext cx="456178" cy="0"/>
          </a:xfrm>
          <a:prstGeom prst="line">
            <a:avLst/>
          </a:prstGeom>
          <a:ln cap="flat" w="28575">
            <a:solidFill>
              <a:srgbClr val="E40F1B"/>
            </a:solidFill>
            <a:prstDash val="solid"/>
            <a:headEnd type="arrow" len="sm" w="med"/>
            <a:tailEnd type="none" len="sm" w="sm"/>
          </a:ln>
        </p:spPr>
      </p:sp>
      <p:sp>
        <p:nvSpPr>
          <p:cNvPr name="AutoShape 32" id="32"/>
          <p:cNvSpPr/>
          <p:nvPr/>
        </p:nvSpPr>
        <p:spPr>
          <a:xfrm>
            <a:off x="5839600" y="8699333"/>
            <a:ext cx="456178" cy="0"/>
          </a:xfrm>
          <a:prstGeom prst="line">
            <a:avLst/>
          </a:prstGeom>
          <a:ln cap="flat" w="28575">
            <a:solidFill>
              <a:srgbClr val="E40F1B"/>
            </a:solidFill>
            <a:prstDash val="solid"/>
            <a:headEnd type="arrow" len="sm" w="med"/>
            <a:tailEnd type="none" len="sm" w="sm"/>
          </a:ln>
        </p:spPr>
      </p:sp>
      <p:sp>
        <p:nvSpPr>
          <p:cNvPr name="AutoShape 33" id="33"/>
          <p:cNvSpPr/>
          <p:nvPr/>
        </p:nvSpPr>
        <p:spPr>
          <a:xfrm flipV="true">
            <a:off x="10885032" y="6744172"/>
            <a:ext cx="456178" cy="0"/>
          </a:xfrm>
          <a:prstGeom prst="line">
            <a:avLst/>
          </a:prstGeom>
          <a:ln cap="flat" w="28575">
            <a:solidFill>
              <a:srgbClr val="E40F1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34" id="34"/>
          <p:cNvSpPr/>
          <p:nvPr/>
        </p:nvSpPr>
        <p:spPr>
          <a:xfrm flipH="false" flipV="false" rot="0">
            <a:off x="11525726" y="6336094"/>
            <a:ext cx="1049408" cy="909050"/>
          </a:xfrm>
          <a:custGeom>
            <a:avLst/>
            <a:gdLst/>
            <a:ahLst/>
            <a:cxnLst/>
            <a:rect r="r" b="b" t="t" l="l"/>
            <a:pathLst>
              <a:path h="909050" w="1049408">
                <a:moveTo>
                  <a:pt x="0" y="0"/>
                </a:moveTo>
                <a:lnTo>
                  <a:pt x="1049409" y="0"/>
                </a:lnTo>
                <a:lnTo>
                  <a:pt x="1049409" y="909050"/>
                </a:lnTo>
                <a:lnTo>
                  <a:pt x="0" y="909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5" id="35"/>
          <p:cNvSpPr/>
          <p:nvPr/>
        </p:nvSpPr>
        <p:spPr>
          <a:xfrm flipV="true">
            <a:off x="7122885" y="6352488"/>
            <a:ext cx="456178" cy="0"/>
          </a:xfrm>
          <a:prstGeom prst="line">
            <a:avLst/>
          </a:prstGeom>
          <a:ln cap="flat" w="28575">
            <a:solidFill>
              <a:srgbClr val="E40F1B"/>
            </a:solidFill>
            <a:prstDash val="solid"/>
            <a:headEnd type="arrow" len="sm" w="med"/>
            <a:tailEnd type="none" len="sm" w="sm"/>
          </a:ln>
        </p:spPr>
      </p:sp>
      <p:sp>
        <p:nvSpPr>
          <p:cNvPr name="AutoShape 36" id="36"/>
          <p:cNvSpPr/>
          <p:nvPr/>
        </p:nvSpPr>
        <p:spPr>
          <a:xfrm flipH="true" flipV="true">
            <a:off x="6430697" y="5242510"/>
            <a:ext cx="52760" cy="453116"/>
          </a:xfrm>
          <a:prstGeom prst="line">
            <a:avLst/>
          </a:prstGeom>
          <a:ln cap="flat" w="28575">
            <a:solidFill>
              <a:srgbClr val="E40F1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37" id="37"/>
          <p:cNvSpPr/>
          <p:nvPr/>
        </p:nvSpPr>
        <p:spPr>
          <a:xfrm flipH="false" flipV="false" rot="0">
            <a:off x="5545067" y="4604202"/>
            <a:ext cx="1160697" cy="546979"/>
          </a:xfrm>
          <a:custGeom>
            <a:avLst/>
            <a:gdLst/>
            <a:ahLst/>
            <a:cxnLst/>
            <a:rect r="r" b="b" t="t" l="l"/>
            <a:pathLst>
              <a:path h="546979" w="1160697">
                <a:moveTo>
                  <a:pt x="0" y="0"/>
                </a:moveTo>
                <a:lnTo>
                  <a:pt x="1160697" y="0"/>
                </a:lnTo>
                <a:lnTo>
                  <a:pt x="1160697" y="546979"/>
                </a:lnTo>
                <a:lnTo>
                  <a:pt x="0" y="54697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AutoShape 38" id="38"/>
          <p:cNvSpPr/>
          <p:nvPr/>
        </p:nvSpPr>
        <p:spPr>
          <a:xfrm>
            <a:off x="5569748" y="5710576"/>
            <a:ext cx="418172" cy="182291"/>
          </a:xfrm>
          <a:prstGeom prst="line">
            <a:avLst/>
          </a:prstGeom>
          <a:ln cap="flat" w="28575">
            <a:solidFill>
              <a:srgbClr val="E40F1B"/>
            </a:solidFill>
            <a:prstDash val="solid"/>
            <a:headEnd type="arrow" len="sm" w="med"/>
            <a:tailEnd type="none" len="sm" w="sm"/>
          </a:ln>
        </p:spPr>
      </p:sp>
      <p:sp>
        <p:nvSpPr>
          <p:cNvPr name="AutoShape 39" id="39"/>
          <p:cNvSpPr/>
          <p:nvPr/>
        </p:nvSpPr>
        <p:spPr>
          <a:xfrm flipV="true">
            <a:off x="5693576" y="6633211"/>
            <a:ext cx="493217" cy="73487"/>
          </a:xfrm>
          <a:prstGeom prst="line">
            <a:avLst/>
          </a:prstGeom>
          <a:ln cap="flat" w="28575">
            <a:solidFill>
              <a:srgbClr val="E40F1B"/>
            </a:solidFill>
            <a:prstDash val="solid"/>
            <a:headEnd type="arrow" len="sm" w="med"/>
            <a:tailEnd type="none" len="sm" w="sm"/>
          </a:ln>
        </p:spPr>
      </p:sp>
      <p:sp>
        <p:nvSpPr>
          <p:cNvPr name="Freeform 40" id="40"/>
          <p:cNvSpPr/>
          <p:nvPr/>
        </p:nvSpPr>
        <p:spPr>
          <a:xfrm flipH="false" flipV="false" rot="0">
            <a:off x="5933108" y="5681561"/>
            <a:ext cx="1309066" cy="1309066"/>
          </a:xfrm>
          <a:custGeom>
            <a:avLst/>
            <a:gdLst/>
            <a:ahLst/>
            <a:cxnLst/>
            <a:rect r="r" b="b" t="t" l="l"/>
            <a:pathLst>
              <a:path h="1309066" w="1309066">
                <a:moveTo>
                  <a:pt x="0" y="0"/>
                </a:moveTo>
                <a:lnTo>
                  <a:pt x="1309066" y="0"/>
                </a:lnTo>
                <a:lnTo>
                  <a:pt x="1309066" y="1309066"/>
                </a:lnTo>
                <a:lnTo>
                  <a:pt x="0" y="130906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4670185" y="5119286"/>
            <a:ext cx="838477" cy="838477"/>
          </a:xfrm>
          <a:custGeom>
            <a:avLst/>
            <a:gdLst/>
            <a:ahLst/>
            <a:cxnLst/>
            <a:rect r="r" b="b" t="t" l="l"/>
            <a:pathLst>
              <a:path h="838477" w="838477">
                <a:moveTo>
                  <a:pt x="0" y="0"/>
                </a:moveTo>
                <a:lnTo>
                  <a:pt x="838477" y="0"/>
                </a:lnTo>
                <a:lnTo>
                  <a:pt x="838477" y="838477"/>
                </a:lnTo>
                <a:lnTo>
                  <a:pt x="0" y="838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4833969" y="6625987"/>
            <a:ext cx="238627" cy="313982"/>
          </a:xfrm>
          <a:custGeom>
            <a:avLst/>
            <a:gdLst/>
            <a:ahLst/>
            <a:cxnLst/>
            <a:rect r="r" b="b" t="t" l="l"/>
            <a:pathLst>
              <a:path h="313982" w="238627">
                <a:moveTo>
                  <a:pt x="0" y="0"/>
                </a:moveTo>
                <a:lnTo>
                  <a:pt x="238626" y="0"/>
                </a:lnTo>
                <a:lnTo>
                  <a:pt x="238626" y="313982"/>
                </a:lnTo>
                <a:lnTo>
                  <a:pt x="0" y="31398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5334810" y="6634141"/>
            <a:ext cx="210257" cy="305828"/>
          </a:xfrm>
          <a:custGeom>
            <a:avLst/>
            <a:gdLst/>
            <a:ahLst/>
            <a:cxnLst/>
            <a:rect r="r" b="b" t="t" l="l"/>
            <a:pathLst>
              <a:path h="305828" w="210257">
                <a:moveTo>
                  <a:pt x="0" y="0"/>
                </a:moveTo>
                <a:lnTo>
                  <a:pt x="210257" y="0"/>
                </a:lnTo>
                <a:lnTo>
                  <a:pt x="210257" y="305828"/>
                </a:lnTo>
                <a:lnTo>
                  <a:pt x="0" y="30582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5072595" y="6620753"/>
            <a:ext cx="238627" cy="313982"/>
          </a:xfrm>
          <a:custGeom>
            <a:avLst/>
            <a:gdLst/>
            <a:ahLst/>
            <a:cxnLst/>
            <a:rect r="r" b="b" t="t" l="l"/>
            <a:pathLst>
              <a:path h="313982" w="238627">
                <a:moveTo>
                  <a:pt x="0" y="0"/>
                </a:moveTo>
                <a:lnTo>
                  <a:pt x="238627" y="0"/>
                </a:lnTo>
                <a:lnTo>
                  <a:pt x="238627" y="313983"/>
                </a:lnTo>
                <a:lnTo>
                  <a:pt x="0" y="31398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5" id="45"/>
          <p:cNvSpPr/>
          <p:nvPr/>
        </p:nvSpPr>
        <p:spPr>
          <a:xfrm flipV="true">
            <a:off x="10873339" y="5855344"/>
            <a:ext cx="456178" cy="0"/>
          </a:xfrm>
          <a:prstGeom prst="line">
            <a:avLst/>
          </a:prstGeom>
          <a:ln cap="flat" w="28575">
            <a:solidFill>
              <a:srgbClr val="E40F1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46" id="46"/>
          <p:cNvSpPr/>
          <p:nvPr/>
        </p:nvSpPr>
        <p:spPr>
          <a:xfrm flipH="false" flipV="false" rot="0">
            <a:off x="11329516" y="5396197"/>
            <a:ext cx="1525962" cy="858354"/>
          </a:xfrm>
          <a:custGeom>
            <a:avLst/>
            <a:gdLst/>
            <a:ahLst/>
            <a:cxnLst/>
            <a:rect r="r" b="b" t="t" l="l"/>
            <a:pathLst>
              <a:path h="858354" w="1525962">
                <a:moveTo>
                  <a:pt x="0" y="0"/>
                </a:moveTo>
                <a:lnTo>
                  <a:pt x="1525963" y="0"/>
                </a:lnTo>
                <a:lnTo>
                  <a:pt x="1525963" y="858353"/>
                </a:lnTo>
                <a:lnTo>
                  <a:pt x="0" y="85835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  <p:sp>
        <p:nvSpPr>
          <p:cNvPr name="AutoShape 47" id="47"/>
          <p:cNvSpPr/>
          <p:nvPr/>
        </p:nvSpPr>
        <p:spPr>
          <a:xfrm>
            <a:off x="12808319" y="5809065"/>
            <a:ext cx="456178" cy="0"/>
          </a:xfrm>
          <a:prstGeom prst="line">
            <a:avLst/>
          </a:prstGeom>
          <a:ln cap="flat" w="28575">
            <a:solidFill>
              <a:srgbClr val="E40F1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48" id="48"/>
          <p:cNvSpPr/>
          <p:nvPr/>
        </p:nvSpPr>
        <p:spPr>
          <a:xfrm flipH="false" flipV="false" rot="0">
            <a:off x="6971254" y="3921812"/>
            <a:ext cx="869581" cy="815846"/>
          </a:xfrm>
          <a:custGeom>
            <a:avLst/>
            <a:gdLst/>
            <a:ahLst/>
            <a:cxnLst/>
            <a:rect r="r" b="b" t="t" l="l"/>
            <a:pathLst>
              <a:path h="815846" w="869581">
                <a:moveTo>
                  <a:pt x="0" y="0"/>
                </a:moveTo>
                <a:lnTo>
                  <a:pt x="869581" y="0"/>
                </a:lnTo>
                <a:lnTo>
                  <a:pt x="869581" y="815846"/>
                </a:lnTo>
                <a:lnTo>
                  <a:pt x="0" y="815846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48607" t="-22847" r="-46483" b="-21224"/>
            </a:stretch>
          </a:blipFill>
        </p:spPr>
      </p:sp>
      <p:sp>
        <p:nvSpPr>
          <p:cNvPr name="TextBox 49" id="49"/>
          <p:cNvSpPr txBox="true"/>
          <p:nvPr/>
        </p:nvSpPr>
        <p:spPr>
          <a:xfrm rot="0">
            <a:off x="7929830" y="6712812"/>
            <a:ext cx="2563791" cy="4526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97"/>
              </a:lnSpc>
            </a:pPr>
            <a:r>
              <a:rPr lang="en-US" sz="1284" b="true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ระบบจัด</a:t>
            </a:r>
            <a:r>
              <a:rPr lang="en-US" sz="1284" b="true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เก็บข้อมูลนักเรียนรายบุคคล </a:t>
            </a:r>
          </a:p>
          <a:p>
            <a:pPr algn="ctr">
              <a:lnSpc>
                <a:spcPts val="1797"/>
              </a:lnSpc>
            </a:pPr>
            <a:r>
              <a:rPr lang="en-US" sz="1284" b="true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(Data Management Center) 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8293723" y="8342366"/>
            <a:ext cx="1841363" cy="224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97"/>
              </a:lnSpc>
            </a:pPr>
            <a:r>
              <a:rPr lang="en-US" sz="1284">
                <a:solidFill>
                  <a:srgbClr val="000000"/>
                </a:solidFill>
                <a:latin typeface="Anantason"/>
                <a:ea typeface="Anantason"/>
                <a:cs typeface="Anantason"/>
                <a:sym typeface="Anantason"/>
              </a:rPr>
              <a:t>นำเข้าข้อมูล รร./นร. รายคน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9056661" y="2522163"/>
            <a:ext cx="991086" cy="224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97"/>
              </a:lnSpc>
              <a:spcBef>
                <a:spcPct val="0"/>
              </a:spcBef>
            </a:pPr>
            <a:r>
              <a:rPr lang="en-US" sz="1284">
                <a:solidFill>
                  <a:srgbClr val="000000"/>
                </a:solidFill>
                <a:latin typeface="Anantason"/>
                <a:ea typeface="Anantason"/>
                <a:cs typeface="Anantason"/>
                <a:sym typeface="Anantason"/>
              </a:rPr>
              <a:t>School Lunch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1306979" y="4895394"/>
            <a:ext cx="743451" cy="224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97"/>
              </a:lnSpc>
            </a:pPr>
            <a:r>
              <a:rPr lang="en-US" sz="1284" b="true">
                <a:solidFill>
                  <a:srgbClr val="000000"/>
                </a:solidFill>
                <a:latin typeface="Anantason Bold"/>
                <a:ea typeface="Anantason Bold"/>
                <a:cs typeface="Anantason Bold"/>
                <a:sym typeface="Anantason Bold"/>
              </a:rPr>
              <a:t>Exchange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0916043" y="8639856"/>
            <a:ext cx="1219591" cy="4526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97"/>
              </a:lnSpc>
            </a:pPr>
            <a:r>
              <a:rPr lang="en-US" sz="1284">
                <a:solidFill>
                  <a:srgbClr val="000000"/>
                </a:solidFill>
                <a:latin typeface="Anantason"/>
                <a:ea typeface="Anantason"/>
                <a:cs typeface="Anantason"/>
                <a:sym typeface="Anantason"/>
              </a:rPr>
              <a:t>งานทะเบียนวัดผล</a:t>
            </a:r>
          </a:p>
          <a:p>
            <a:pPr algn="ctr">
              <a:lnSpc>
                <a:spcPts val="1797"/>
              </a:lnSpc>
            </a:pPr>
            <a:r>
              <a:rPr lang="en-US" sz="1284">
                <a:solidFill>
                  <a:srgbClr val="000000"/>
                </a:solidFill>
                <a:latin typeface="Anantason"/>
                <a:ea typeface="Anantason"/>
                <a:cs typeface="Anantason"/>
                <a:sym typeface="Anantason"/>
              </a:rPr>
              <a:t>SGS/School MIS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2972702" y="7591398"/>
            <a:ext cx="320315" cy="224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97"/>
              </a:lnSpc>
            </a:pPr>
            <a:r>
              <a:rPr lang="en-US" sz="1284">
                <a:solidFill>
                  <a:srgbClr val="000000"/>
                </a:solidFill>
                <a:latin typeface="Anantason"/>
                <a:ea typeface="Anantason"/>
                <a:cs typeface="Anantason"/>
                <a:sym typeface="Anantason"/>
              </a:rPr>
              <a:t>GPA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12959642" y="7933882"/>
            <a:ext cx="346434" cy="224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97"/>
              </a:lnSpc>
            </a:pPr>
            <a:r>
              <a:rPr lang="en-US" sz="1284">
                <a:solidFill>
                  <a:srgbClr val="000000"/>
                </a:solidFill>
                <a:latin typeface="Anantason"/>
                <a:ea typeface="Anantason"/>
                <a:cs typeface="Anantason"/>
                <a:sym typeface="Anantason"/>
              </a:rPr>
              <a:t>ปพ.3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2929127" y="8276366"/>
            <a:ext cx="407465" cy="224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97"/>
              </a:lnSpc>
            </a:pPr>
            <a:r>
              <a:rPr lang="en-US" sz="1284">
                <a:solidFill>
                  <a:srgbClr val="000000"/>
                </a:solidFill>
                <a:latin typeface="Anantason"/>
                <a:ea typeface="Anantason"/>
                <a:cs typeface="Anantason"/>
                <a:sym typeface="Anantason"/>
              </a:rPr>
              <a:t>TCAS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6457078" y="8888211"/>
            <a:ext cx="948967" cy="224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97"/>
              </a:lnSpc>
            </a:pPr>
            <a:r>
              <a:rPr lang="en-US" sz="1284">
                <a:solidFill>
                  <a:srgbClr val="000000"/>
                </a:solidFill>
                <a:latin typeface="Anantason"/>
                <a:ea typeface="Anantason"/>
                <a:cs typeface="Anantason"/>
                <a:sym typeface="Anantason"/>
              </a:rPr>
              <a:t>มูลนิธิ/องค์กร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5062894" y="7884956"/>
            <a:ext cx="581000" cy="224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97"/>
              </a:lnSpc>
            </a:pPr>
            <a:r>
              <a:rPr lang="en-US" sz="1284">
                <a:solidFill>
                  <a:srgbClr val="000000"/>
                </a:solidFill>
                <a:latin typeface="Anantason"/>
                <a:ea typeface="Anantason"/>
                <a:cs typeface="Anantason"/>
                <a:sym typeface="Anantason"/>
              </a:rPr>
              <a:t>ยุวพัฒน์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5315680" y="8225950"/>
            <a:ext cx="328214" cy="224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97"/>
              </a:lnSpc>
            </a:pPr>
            <a:r>
              <a:rPr lang="en-US" sz="1284">
                <a:solidFill>
                  <a:srgbClr val="000000"/>
                </a:solidFill>
                <a:latin typeface="Anantason"/>
                <a:ea typeface="Anantason"/>
                <a:cs typeface="Anantason"/>
                <a:sym typeface="Anantason"/>
              </a:rPr>
              <a:t>CCF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4766151" y="8566944"/>
            <a:ext cx="877744" cy="224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97"/>
              </a:lnSpc>
            </a:pPr>
            <a:r>
              <a:rPr lang="en-US" sz="1284">
                <a:solidFill>
                  <a:srgbClr val="000000"/>
                </a:solidFill>
                <a:latin typeface="Anantason"/>
                <a:ea typeface="Anantason"/>
                <a:cs typeface="Anantason"/>
                <a:sym typeface="Anantason"/>
              </a:rPr>
              <a:t>Connect ED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12832676" y="6617745"/>
            <a:ext cx="2920291" cy="224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97"/>
              </a:lnSpc>
            </a:pPr>
            <a:r>
              <a:rPr lang="en-US" sz="1284">
                <a:solidFill>
                  <a:srgbClr val="000000"/>
                </a:solidFill>
                <a:latin typeface="Anantason"/>
                <a:ea typeface="Anantason"/>
                <a:cs typeface="Anantason"/>
                <a:sym typeface="Anantason"/>
              </a:rPr>
              <a:t>National Digital Learning Platform: NDLP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2980570" y="5314244"/>
            <a:ext cx="1689615" cy="224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97"/>
              </a:lnSpc>
            </a:pPr>
            <a:r>
              <a:rPr lang="en-US" sz="1284">
                <a:solidFill>
                  <a:srgbClr val="000000"/>
                </a:solidFill>
                <a:latin typeface="Anantason"/>
                <a:ea typeface="Anantason"/>
                <a:cs typeface="Anantason"/>
                <a:sym typeface="Anantason"/>
              </a:rPr>
              <a:t>พัฒนาคุณภาพการศึกษา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3271327" y="4226345"/>
            <a:ext cx="2362607" cy="4526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97"/>
              </a:lnSpc>
            </a:pPr>
            <a:r>
              <a:rPr lang="en-US" sz="1284">
                <a:solidFill>
                  <a:srgbClr val="000000"/>
                </a:solidFill>
                <a:latin typeface="Anantason"/>
                <a:ea typeface="Anantason"/>
                <a:cs typeface="Anantason"/>
                <a:sym typeface="Anantason"/>
              </a:rPr>
              <a:t>ตามหาเด็กที่อยู่นอกระบบการศึกษา</a:t>
            </a:r>
          </a:p>
          <a:p>
            <a:pPr algn="ctr">
              <a:lnSpc>
                <a:spcPts val="1797"/>
              </a:lnSpc>
            </a:pPr>
            <a:r>
              <a:rPr lang="en-US" sz="1284">
                <a:solidFill>
                  <a:srgbClr val="000000"/>
                </a:solidFill>
                <a:latin typeface="Anantason"/>
                <a:ea typeface="Anantason"/>
                <a:cs typeface="Anantason"/>
                <a:sym typeface="Anantason"/>
              </a:rPr>
              <a:t>และพากลับเข้าสู่ระบบ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2390056" y="6678123"/>
            <a:ext cx="2293040" cy="224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97"/>
              </a:lnSpc>
            </a:pPr>
            <a:r>
              <a:rPr lang="en-US" sz="1284">
                <a:solidFill>
                  <a:srgbClr val="000000"/>
                </a:solidFill>
                <a:latin typeface="Anantason"/>
                <a:ea typeface="Anantason"/>
                <a:cs typeface="Anantason"/>
                <a:sym typeface="Anantason"/>
              </a:rPr>
              <a:t>ระบบปัจจัยพื้นฐานนักเรียนยากจน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3688525" y="5698946"/>
            <a:ext cx="1448933" cy="224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97"/>
              </a:lnSpc>
            </a:pPr>
            <a:r>
              <a:rPr lang="en-US" sz="1284">
                <a:solidFill>
                  <a:srgbClr val="000000"/>
                </a:solidFill>
                <a:latin typeface="Anantason"/>
                <a:ea typeface="Anantason"/>
                <a:cs typeface="Anantason"/>
                <a:sym typeface="Anantason"/>
              </a:rPr>
              <a:t>ค่าเครื่องแบบนักเรียน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12876251" y="4139762"/>
            <a:ext cx="1794730" cy="4526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97"/>
              </a:lnSpc>
            </a:pPr>
            <a:r>
              <a:rPr lang="en-US" sz="1284">
                <a:solidFill>
                  <a:srgbClr val="000000"/>
                </a:solidFill>
                <a:latin typeface="Anantason"/>
                <a:ea typeface="Anantason"/>
                <a:cs typeface="Anantason"/>
                <a:sym typeface="Anantason"/>
              </a:rPr>
              <a:t>งบประมาณอุดหนุน</a:t>
            </a:r>
          </a:p>
          <a:p>
            <a:pPr algn="ctr">
              <a:lnSpc>
                <a:spcPts val="1797"/>
              </a:lnSpc>
            </a:pPr>
            <a:r>
              <a:rPr lang="en-US" sz="1284">
                <a:solidFill>
                  <a:srgbClr val="000000"/>
                </a:solidFill>
                <a:latin typeface="Anantason"/>
                <a:ea typeface="Anantason"/>
                <a:cs typeface="Anantason"/>
                <a:sym typeface="Anantason"/>
              </a:rPr>
              <a:t>รายหัว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11381505" y="2892997"/>
            <a:ext cx="2678972" cy="4526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97"/>
              </a:lnSpc>
            </a:pPr>
            <a:r>
              <a:rPr lang="en-US" sz="1284">
                <a:solidFill>
                  <a:srgbClr val="000000"/>
                </a:solidFill>
                <a:latin typeface="Anantason"/>
                <a:ea typeface="Anantason"/>
                <a:cs typeface="Anantason"/>
                <a:sym typeface="Anantason"/>
              </a:rPr>
              <a:t>ระบบบันทึกและคัดกรองการเจริญเติบโต</a:t>
            </a:r>
          </a:p>
          <a:p>
            <a:pPr algn="ctr">
              <a:lnSpc>
                <a:spcPts val="1797"/>
              </a:lnSpc>
            </a:pPr>
            <a:r>
              <a:rPr lang="en-US" sz="1284">
                <a:solidFill>
                  <a:srgbClr val="000000"/>
                </a:solidFill>
                <a:latin typeface="Anantason"/>
                <a:ea typeface="Anantason"/>
                <a:cs typeface="Anantason"/>
                <a:sym typeface="Anantason"/>
              </a:rPr>
              <a:t>และ พัฒนาการเด็กปฐมวัย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10358200" y="2006592"/>
            <a:ext cx="2474475" cy="4526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97"/>
              </a:lnSpc>
            </a:pPr>
            <a:r>
              <a:rPr lang="en-US" sz="1284">
                <a:solidFill>
                  <a:srgbClr val="000000"/>
                </a:solidFill>
                <a:latin typeface="Anantason"/>
                <a:ea typeface="Anantason"/>
                <a:cs typeface="Anantason"/>
                <a:sym typeface="Anantason"/>
              </a:rPr>
              <a:t> แพลตฟอร์มจัดสำรับอาหารกลางวัน</a:t>
            </a:r>
          </a:p>
          <a:p>
            <a:pPr algn="ctr">
              <a:lnSpc>
                <a:spcPts val="1797"/>
              </a:lnSpc>
            </a:pPr>
            <a:r>
              <a:rPr lang="en-US" sz="1284">
                <a:solidFill>
                  <a:srgbClr val="000000"/>
                </a:solidFill>
                <a:latin typeface="Anantason"/>
                <a:ea typeface="Anantason"/>
                <a:cs typeface="Anantason"/>
                <a:sym typeface="Anantason"/>
              </a:rPr>
              <a:t>ให้นักเรียนไทย ถูกหลักโภชนาการ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3363101" y="2919560"/>
            <a:ext cx="3342663" cy="4526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97"/>
              </a:lnSpc>
            </a:pPr>
            <a:r>
              <a:rPr lang="en-US" sz="1284">
                <a:solidFill>
                  <a:srgbClr val="000000"/>
                </a:solidFill>
                <a:latin typeface="Anantason"/>
                <a:ea typeface="Anantason"/>
                <a:cs typeface="Anantason"/>
                <a:sym typeface="Anantason"/>
              </a:rPr>
              <a:t>งบเงินอุดหนุนอาหารกลางวัน/นมโรงเรียน</a:t>
            </a:r>
          </a:p>
          <a:p>
            <a:pPr algn="ctr">
              <a:lnSpc>
                <a:spcPts val="1797"/>
              </a:lnSpc>
            </a:pPr>
            <a:r>
              <a:rPr lang="en-US" sz="1284">
                <a:solidFill>
                  <a:srgbClr val="000000"/>
                </a:solidFill>
                <a:latin typeface="Anantason"/>
                <a:ea typeface="Anantason"/>
                <a:cs typeface="Anantason"/>
                <a:sym typeface="Anantason"/>
              </a:rPr>
              <a:t> จากกรมส่งเสริมการปกครองท้องถิ่น</a:t>
            </a:r>
          </a:p>
        </p:txBody>
      </p:sp>
      <p:sp>
        <p:nvSpPr>
          <p:cNvPr name="AutoShape 70" id="70"/>
          <p:cNvSpPr/>
          <p:nvPr/>
        </p:nvSpPr>
        <p:spPr>
          <a:xfrm flipH="true" flipV="true">
            <a:off x="6711089" y="3575618"/>
            <a:ext cx="307930" cy="336567"/>
          </a:xfrm>
          <a:prstGeom prst="line">
            <a:avLst/>
          </a:prstGeom>
          <a:ln cap="flat" w="28575">
            <a:solidFill>
              <a:srgbClr val="E40F1B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71" id="71"/>
          <p:cNvSpPr txBox="true"/>
          <p:nvPr/>
        </p:nvSpPr>
        <p:spPr>
          <a:xfrm rot="0">
            <a:off x="5643895" y="2014423"/>
            <a:ext cx="1626673" cy="4526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97"/>
              </a:lnSpc>
              <a:spcBef>
                <a:spcPct val="0"/>
              </a:spcBef>
            </a:pPr>
            <a:r>
              <a:rPr lang="en-US" sz="1284">
                <a:solidFill>
                  <a:srgbClr val="000000"/>
                </a:solidFill>
                <a:latin typeface="Anantason"/>
                <a:ea typeface="Anantason"/>
                <a:cs typeface="Anantason"/>
                <a:sym typeface="Anantason"/>
              </a:rPr>
              <a:t>ระบบสุขภาพจิตโรงเรียน</a:t>
            </a:r>
          </a:p>
          <a:p>
            <a:pPr algn="ctr">
              <a:lnSpc>
                <a:spcPts val="1797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6460414" y="2240024"/>
            <a:ext cx="5367172" cy="7637645"/>
          </a:xfrm>
          <a:custGeom>
            <a:avLst/>
            <a:gdLst/>
            <a:ahLst/>
            <a:cxnLst/>
            <a:rect r="r" b="b" t="t" l="l"/>
            <a:pathLst>
              <a:path h="7637645" w="5367172">
                <a:moveTo>
                  <a:pt x="0" y="0"/>
                </a:moveTo>
                <a:lnTo>
                  <a:pt x="5367172" y="0"/>
                </a:lnTo>
                <a:lnTo>
                  <a:pt x="5367172" y="7637645"/>
                </a:lnTo>
                <a:lnTo>
                  <a:pt x="0" y="7637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4749" t="-12916" r="-73830" b="-17222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790575"/>
            <a:ext cx="8768127" cy="1280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spc="-128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ระบบกำหนดรหัสประจำตัวผู้เรียนเพื่อเข้ารับบริการการศึกษา สำหรับผู้ไม่มีหลักฐานทางทะเบียนราษฎร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975771" y="4274503"/>
            <a:ext cx="8336459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000000"/>
                </a:solidFill>
                <a:latin typeface="Garuda Bold"/>
                <a:ea typeface="Garuda Bold"/>
                <a:cs typeface="Garuda Bold"/>
                <a:sym typeface="Garuda Bold"/>
              </a:rPr>
              <a:t>gcode.moe.go.th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6140337" y="1631949"/>
            <a:ext cx="6007327" cy="8343509"/>
          </a:xfrm>
          <a:custGeom>
            <a:avLst/>
            <a:gdLst/>
            <a:ahLst/>
            <a:cxnLst/>
            <a:rect r="r" b="b" t="t" l="l"/>
            <a:pathLst>
              <a:path h="8343509" w="6007327">
                <a:moveTo>
                  <a:pt x="0" y="0"/>
                </a:moveTo>
                <a:lnTo>
                  <a:pt x="6007326" y="0"/>
                </a:lnTo>
                <a:lnTo>
                  <a:pt x="6007326" y="8343509"/>
                </a:lnTo>
                <a:lnTo>
                  <a:pt x="0" y="83435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714375"/>
            <a:ext cx="6105140" cy="917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spc="-160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เอกสารที่ต้องมีควบคู่กันเสมอ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5936964" y="1631949"/>
            <a:ext cx="6414073" cy="8343509"/>
          </a:xfrm>
          <a:custGeom>
            <a:avLst/>
            <a:gdLst/>
            <a:ahLst/>
            <a:cxnLst/>
            <a:rect r="r" b="b" t="t" l="l"/>
            <a:pathLst>
              <a:path h="8343509" w="6414073">
                <a:moveTo>
                  <a:pt x="0" y="0"/>
                </a:moveTo>
                <a:lnTo>
                  <a:pt x="6414072" y="0"/>
                </a:lnTo>
                <a:lnTo>
                  <a:pt x="6414072" y="8343509"/>
                </a:lnTo>
                <a:lnTo>
                  <a:pt x="0" y="83435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6145011" y="3600450"/>
            <a:ext cx="5974111" cy="3372514"/>
            <a:chOff x="0" y="0"/>
            <a:chExt cx="1573428" cy="88823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73428" cy="888234"/>
            </a:xfrm>
            <a:custGeom>
              <a:avLst/>
              <a:gdLst/>
              <a:ahLst/>
              <a:cxnLst/>
              <a:rect r="r" b="b" t="t" l="l"/>
              <a:pathLst>
                <a:path h="888234" w="1573428">
                  <a:moveTo>
                    <a:pt x="66091" y="0"/>
                  </a:moveTo>
                  <a:lnTo>
                    <a:pt x="1507337" y="0"/>
                  </a:lnTo>
                  <a:cubicBezTo>
                    <a:pt x="1524865" y="0"/>
                    <a:pt x="1541676" y="6963"/>
                    <a:pt x="1554071" y="19358"/>
                  </a:cubicBezTo>
                  <a:cubicBezTo>
                    <a:pt x="1566465" y="31752"/>
                    <a:pt x="1573428" y="48563"/>
                    <a:pt x="1573428" y="66091"/>
                  </a:cubicBezTo>
                  <a:lnTo>
                    <a:pt x="1573428" y="822143"/>
                  </a:lnTo>
                  <a:cubicBezTo>
                    <a:pt x="1573428" y="839671"/>
                    <a:pt x="1566465" y="856482"/>
                    <a:pt x="1554071" y="868877"/>
                  </a:cubicBezTo>
                  <a:cubicBezTo>
                    <a:pt x="1541676" y="881271"/>
                    <a:pt x="1524865" y="888234"/>
                    <a:pt x="1507337" y="888234"/>
                  </a:cubicBezTo>
                  <a:lnTo>
                    <a:pt x="66091" y="888234"/>
                  </a:lnTo>
                  <a:cubicBezTo>
                    <a:pt x="48563" y="888234"/>
                    <a:pt x="31752" y="881271"/>
                    <a:pt x="19358" y="868877"/>
                  </a:cubicBezTo>
                  <a:cubicBezTo>
                    <a:pt x="6963" y="856482"/>
                    <a:pt x="0" y="839671"/>
                    <a:pt x="0" y="822143"/>
                  </a:cubicBezTo>
                  <a:lnTo>
                    <a:pt x="0" y="66091"/>
                  </a:lnTo>
                  <a:cubicBezTo>
                    <a:pt x="0" y="48563"/>
                    <a:pt x="6963" y="31752"/>
                    <a:pt x="19358" y="19358"/>
                  </a:cubicBezTo>
                  <a:cubicBezTo>
                    <a:pt x="31752" y="6963"/>
                    <a:pt x="48563" y="0"/>
                    <a:pt x="66091" y="0"/>
                  </a:cubicBezTo>
                  <a:close/>
                </a:path>
              </a:pathLst>
            </a:custGeom>
            <a:ln w="38100" cap="rnd">
              <a:solidFill>
                <a:srgbClr val="E40F1B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573428" cy="9168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714375"/>
            <a:ext cx="6105140" cy="917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spc="-160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เอกสารที่ต้องมีควบคู่กันเสมอ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5978513" y="1631949"/>
            <a:ext cx="6330974" cy="8441299"/>
          </a:xfrm>
          <a:custGeom>
            <a:avLst/>
            <a:gdLst/>
            <a:ahLst/>
            <a:cxnLst/>
            <a:rect r="r" b="b" t="t" l="l"/>
            <a:pathLst>
              <a:path h="8441299" w="6330974">
                <a:moveTo>
                  <a:pt x="0" y="0"/>
                </a:moveTo>
                <a:lnTo>
                  <a:pt x="6330974" y="0"/>
                </a:lnTo>
                <a:lnTo>
                  <a:pt x="6330974" y="8441299"/>
                </a:lnTo>
                <a:lnTo>
                  <a:pt x="0" y="8441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714375"/>
            <a:ext cx="6105140" cy="917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spc="-160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เอกสารที่ต้องมีควบคู่กันเสมอ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714375"/>
            <a:ext cx="6105140" cy="917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spc="-160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เอกสารที่ต้องมีควบคู่กันเสมอ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193998" y="1592835"/>
            <a:ext cx="5920227" cy="8382623"/>
          </a:xfrm>
          <a:custGeom>
            <a:avLst/>
            <a:gdLst/>
            <a:ahLst/>
            <a:cxnLst/>
            <a:rect r="r" b="b" t="t" l="l"/>
            <a:pathLst>
              <a:path h="8382623" w="5920227">
                <a:moveTo>
                  <a:pt x="0" y="0"/>
                </a:moveTo>
                <a:lnTo>
                  <a:pt x="5920228" y="0"/>
                </a:lnTo>
                <a:lnTo>
                  <a:pt x="5920228" y="8382623"/>
                </a:lnTo>
                <a:lnTo>
                  <a:pt x="0" y="8382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126039" y="1690625"/>
            <a:ext cx="5969655" cy="8382623"/>
          </a:xfrm>
          <a:custGeom>
            <a:avLst/>
            <a:gdLst/>
            <a:ahLst/>
            <a:cxnLst/>
            <a:rect r="r" b="b" t="t" l="l"/>
            <a:pathLst>
              <a:path h="8382623" w="5969655">
                <a:moveTo>
                  <a:pt x="0" y="0"/>
                </a:moveTo>
                <a:lnTo>
                  <a:pt x="5969655" y="0"/>
                </a:lnTo>
                <a:lnTo>
                  <a:pt x="5969655" y="8382623"/>
                </a:lnTo>
                <a:lnTo>
                  <a:pt x="0" y="83826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762" t="0" r="-5613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7319183" y="339348"/>
            <a:ext cx="6817548" cy="9636111"/>
          </a:xfrm>
          <a:custGeom>
            <a:avLst/>
            <a:gdLst/>
            <a:ahLst/>
            <a:cxnLst/>
            <a:rect r="r" b="b" t="t" l="l"/>
            <a:pathLst>
              <a:path h="9636111" w="6817548">
                <a:moveTo>
                  <a:pt x="0" y="0"/>
                </a:moveTo>
                <a:lnTo>
                  <a:pt x="6817548" y="0"/>
                </a:lnTo>
                <a:lnTo>
                  <a:pt x="6817548" y="9636110"/>
                </a:lnTo>
                <a:lnTo>
                  <a:pt x="0" y="9636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714375"/>
            <a:ext cx="6105140" cy="917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spc="-160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ออกเลขเสร็จเก็บหลักฐานไว้ให้ดี!!!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714375"/>
            <a:ext cx="9507846" cy="9505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spc="-168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ข้อมูลจะไปมหาดไทยได้ต้องฝ่าด่าน 15 อรหันต์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574345" y="2885421"/>
            <a:ext cx="5139310" cy="4365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534"/>
              </a:lnSpc>
            </a:pPr>
            <a:r>
              <a:rPr lang="en-US" sz="3953">
                <a:solidFill>
                  <a:srgbClr val="000000"/>
                </a:solidFill>
                <a:latin typeface="Prachason Neue SemiCondensed"/>
                <a:ea typeface="Prachason Neue SemiCondensed"/>
                <a:cs typeface="Prachason Neue SemiCondensed"/>
                <a:sym typeface="Prachason Neue SemiCondensed"/>
              </a:rPr>
              <a:t>   </a:t>
            </a:r>
            <a:r>
              <a:rPr lang="en-US" sz="3953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 คำนำหน้า    </a:t>
            </a:r>
          </a:p>
          <a:p>
            <a:pPr algn="just">
              <a:lnSpc>
                <a:spcPts val="5534"/>
              </a:lnSpc>
            </a:pPr>
            <a:r>
              <a:rPr lang="en-US" sz="3953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    ชื</a:t>
            </a:r>
            <a:r>
              <a:rPr lang="en-US" b="true" sz="3953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่อตัว เป็นภาษาไทย</a:t>
            </a:r>
          </a:p>
          <a:p>
            <a:pPr algn="just">
              <a:lnSpc>
                <a:spcPts val="5534"/>
              </a:lnSpc>
            </a:pPr>
            <a:r>
              <a:rPr lang="en-US" b="true" sz="3953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    ชื่อสกุล เป็นภาษาไทย</a:t>
            </a:r>
          </a:p>
          <a:p>
            <a:pPr algn="just">
              <a:lnSpc>
                <a:spcPts val="5534"/>
              </a:lnSpc>
            </a:pPr>
            <a:r>
              <a:rPr lang="en-US" b="true" sz="3953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    วัน เดือน ปีเกิด        </a:t>
            </a:r>
          </a:p>
          <a:p>
            <a:pPr algn="just">
              <a:lnSpc>
                <a:spcPts val="5534"/>
              </a:lnSpc>
            </a:pPr>
            <a:r>
              <a:rPr lang="en-US" b="true" sz="3953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    ชื่อบิดา เป็นภาษาไทย</a:t>
            </a:r>
          </a:p>
          <a:p>
            <a:pPr algn="just">
              <a:lnSpc>
                <a:spcPts val="5534"/>
              </a:lnSpc>
            </a:pPr>
            <a:r>
              <a:rPr lang="en-US" b="true" sz="3953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    ชื่อมารดา เป็นภาษาไทย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5727728" y="588471"/>
            <a:ext cx="7040240" cy="9386987"/>
          </a:xfrm>
          <a:custGeom>
            <a:avLst/>
            <a:gdLst/>
            <a:ahLst/>
            <a:cxnLst/>
            <a:rect r="r" b="b" t="t" l="l"/>
            <a:pathLst>
              <a:path h="9386987" w="7040240">
                <a:moveTo>
                  <a:pt x="0" y="0"/>
                </a:moveTo>
                <a:lnTo>
                  <a:pt x="7040241" y="0"/>
                </a:lnTo>
                <a:lnTo>
                  <a:pt x="7040241" y="9386987"/>
                </a:lnTo>
                <a:lnTo>
                  <a:pt x="0" y="9386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714375"/>
            <a:ext cx="9507846" cy="9505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spc="-168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สรุป GCODE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4318082" y="1914046"/>
            <a:ext cx="4647567" cy="8262341"/>
          </a:xfrm>
          <a:custGeom>
            <a:avLst/>
            <a:gdLst/>
            <a:ahLst/>
            <a:cxnLst/>
            <a:rect r="r" b="b" t="t" l="l"/>
            <a:pathLst>
              <a:path h="8262341" w="4647567">
                <a:moveTo>
                  <a:pt x="0" y="0"/>
                </a:moveTo>
                <a:lnTo>
                  <a:pt x="4647567" y="0"/>
                </a:lnTo>
                <a:lnTo>
                  <a:pt x="4647567" y="8262340"/>
                </a:lnTo>
                <a:lnTo>
                  <a:pt x="0" y="8262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742891" y="1914046"/>
            <a:ext cx="4589551" cy="8159202"/>
          </a:xfrm>
          <a:custGeom>
            <a:avLst/>
            <a:gdLst/>
            <a:ahLst/>
            <a:cxnLst/>
            <a:rect r="r" b="b" t="t" l="l"/>
            <a:pathLst>
              <a:path h="8159202" w="4589551">
                <a:moveTo>
                  <a:pt x="0" y="0"/>
                </a:moveTo>
                <a:lnTo>
                  <a:pt x="4589551" y="0"/>
                </a:lnTo>
                <a:lnTo>
                  <a:pt x="4589551" y="8159202"/>
                </a:lnTo>
                <a:lnTo>
                  <a:pt x="0" y="81592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790575"/>
            <a:ext cx="9507846" cy="1280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spc="-128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ระบบจัดเก็บข้อมูลนักเรียนรายบุคคล </a:t>
            </a:r>
          </a:p>
          <a:p>
            <a:pPr algn="l">
              <a:lnSpc>
                <a:spcPts val="4480"/>
              </a:lnSpc>
            </a:pPr>
            <a:r>
              <a:rPr lang="en-US" sz="3200" spc="-128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(Data Management Center)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3015114" y="2179913"/>
            <a:ext cx="12840591" cy="6949970"/>
          </a:xfrm>
          <a:custGeom>
            <a:avLst/>
            <a:gdLst/>
            <a:ahLst/>
            <a:cxnLst/>
            <a:rect r="r" b="b" t="t" l="l"/>
            <a:pathLst>
              <a:path h="6949970" w="12840591">
                <a:moveTo>
                  <a:pt x="0" y="0"/>
                </a:moveTo>
                <a:lnTo>
                  <a:pt x="12840591" y="0"/>
                </a:lnTo>
                <a:lnTo>
                  <a:pt x="12840591" y="6949970"/>
                </a:lnTo>
                <a:lnTo>
                  <a:pt x="0" y="69499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676275"/>
            <a:ext cx="9507846" cy="1061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80"/>
              </a:lnSpc>
            </a:pPr>
            <a:r>
              <a:rPr lang="en-US" sz="4700" spc="-188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กระบวนการออกรหัส G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6783815" y="1681479"/>
            <a:ext cx="4720370" cy="8391768"/>
          </a:xfrm>
          <a:custGeom>
            <a:avLst/>
            <a:gdLst/>
            <a:ahLst/>
            <a:cxnLst/>
            <a:rect r="r" b="b" t="t" l="l"/>
            <a:pathLst>
              <a:path h="8391768" w="4720370">
                <a:moveTo>
                  <a:pt x="0" y="0"/>
                </a:moveTo>
                <a:lnTo>
                  <a:pt x="4720370" y="0"/>
                </a:lnTo>
                <a:lnTo>
                  <a:pt x="4720370" y="8391769"/>
                </a:lnTo>
                <a:lnTo>
                  <a:pt x="0" y="83917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695325"/>
            <a:ext cx="9507846" cy="986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20"/>
              </a:lnSpc>
            </a:pPr>
            <a:r>
              <a:rPr lang="en-US" sz="4300" spc="-172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ระบบข้อมูลสินทรัพย์ สพฐ.  (OBEC Asset)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4581393" y="2762102"/>
            <a:ext cx="1173505" cy="1152969"/>
          </a:xfrm>
          <a:custGeom>
            <a:avLst/>
            <a:gdLst/>
            <a:ahLst/>
            <a:cxnLst/>
            <a:rect r="r" b="b" t="t" l="l"/>
            <a:pathLst>
              <a:path h="1152969" w="1173505">
                <a:moveTo>
                  <a:pt x="0" y="0"/>
                </a:moveTo>
                <a:lnTo>
                  <a:pt x="1173505" y="0"/>
                </a:lnTo>
                <a:lnTo>
                  <a:pt x="1173505" y="1152969"/>
                </a:lnTo>
                <a:lnTo>
                  <a:pt x="0" y="1152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869689" y="2762102"/>
            <a:ext cx="7603315" cy="1152969"/>
            <a:chOff x="0" y="0"/>
            <a:chExt cx="2002519" cy="3036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2519" cy="303663"/>
            </a:xfrm>
            <a:custGeom>
              <a:avLst/>
              <a:gdLst/>
              <a:ahLst/>
              <a:cxnLst/>
              <a:rect r="r" b="b" t="t" l="l"/>
              <a:pathLst>
                <a:path h="303663" w="2002519">
                  <a:moveTo>
                    <a:pt x="51930" y="0"/>
                  </a:moveTo>
                  <a:lnTo>
                    <a:pt x="1950589" y="0"/>
                  </a:lnTo>
                  <a:cubicBezTo>
                    <a:pt x="1964362" y="0"/>
                    <a:pt x="1977571" y="5471"/>
                    <a:pt x="1987309" y="15210"/>
                  </a:cubicBezTo>
                  <a:cubicBezTo>
                    <a:pt x="1997048" y="24949"/>
                    <a:pt x="2002519" y="38157"/>
                    <a:pt x="2002519" y="51930"/>
                  </a:cubicBezTo>
                  <a:lnTo>
                    <a:pt x="2002519" y="251733"/>
                  </a:lnTo>
                  <a:cubicBezTo>
                    <a:pt x="2002519" y="280413"/>
                    <a:pt x="1979269" y="303663"/>
                    <a:pt x="1950589" y="303663"/>
                  </a:cubicBezTo>
                  <a:lnTo>
                    <a:pt x="51930" y="303663"/>
                  </a:lnTo>
                  <a:cubicBezTo>
                    <a:pt x="38157" y="303663"/>
                    <a:pt x="24949" y="298191"/>
                    <a:pt x="15210" y="288453"/>
                  </a:cubicBezTo>
                  <a:cubicBezTo>
                    <a:pt x="5471" y="278714"/>
                    <a:pt x="0" y="265505"/>
                    <a:pt x="0" y="251733"/>
                  </a:cubicBezTo>
                  <a:lnTo>
                    <a:pt x="0" y="51930"/>
                  </a:lnTo>
                  <a:cubicBezTo>
                    <a:pt x="0" y="38157"/>
                    <a:pt x="5471" y="24949"/>
                    <a:pt x="15210" y="15210"/>
                  </a:cubicBezTo>
                  <a:cubicBezTo>
                    <a:pt x="24949" y="5471"/>
                    <a:pt x="38157" y="0"/>
                    <a:pt x="51930" y="0"/>
                  </a:cubicBezTo>
                  <a:close/>
                </a:path>
              </a:pathLst>
            </a:custGeom>
            <a:solidFill>
              <a:srgbClr val="EA477C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09575"/>
              <a:ext cx="2002519" cy="7132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479"/>
                </a:lnSpc>
              </a:pPr>
              <a:r>
                <a:rPr lang="en-US" b="true" sz="3599" spc="575">
                  <a:solidFill>
                    <a:srgbClr val="FFFFFF"/>
                  </a:solidFill>
                  <a:latin typeface="Prachason Neue SemiCondensed Bold"/>
                  <a:ea typeface="Prachason Neue SemiCondensed Bold"/>
                  <a:cs typeface="Prachason Neue SemiCondensed Bold"/>
                  <a:sym typeface="Prachason Neue SemiCondensed Bold"/>
                </a:rPr>
                <a:t>รอบการจัดเก็บข้อมูล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00075"/>
            <a:ext cx="6923762" cy="1276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spc="-224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ปฏิทินการดำเนินงาน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6079019" y="4294831"/>
            <a:ext cx="7627588" cy="603250"/>
            <a:chOff x="0" y="0"/>
            <a:chExt cx="10170117" cy="804334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-304800"/>
              <a:ext cx="10170117" cy="11091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en-US" sz="3999" b="true">
                  <a:solidFill>
                    <a:srgbClr val="000000"/>
                  </a:solidFill>
                  <a:latin typeface="Prachason Neue SemiCondensed Bold"/>
                  <a:ea typeface="Prachason Neue SemiCondensed Bold"/>
                  <a:cs typeface="Prachason Neue SemiCondensed Bold"/>
                  <a:sym typeface="Prachason Neue SemiCondensed Bold"/>
                </a:rPr>
                <a:t>1-30 ต.ค. 69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5795367" y="6869737"/>
            <a:ext cx="6697266" cy="14566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b="true" sz="6400" u="sng">
                <a:solidFill>
                  <a:srgbClr val="FF3131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ยืนยันภายใน 16.30 น.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6465888" y="1452880"/>
            <a:ext cx="5356224" cy="7594235"/>
          </a:xfrm>
          <a:custGeom>
            <a:avLst/>
            <a:gdLst/>
            <a:ahLst/>
            <a:cxnLst/>
            <a:rect r="r" b="b" t="t" l="l"/>
            <a:pathLst>
              <a:path h="7594235" w="5356224">
                <a:moveTo>
                  <a:pt x="0" y="0"/>
                </a:moveTo>
                <a:lnTo>
                  <a:pt x="5356224" y="0"/>
                </a:lnTo>
                <a:lnTo>
                  <a:pt x="5356224" y="7594235"/>
                </a:lnTo>
                <a:lnTo>
                  <a:pt x="0" y="75942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7746" t="-11990" r="-169673" b="-12957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600075"/>
            <a:ext cx="6923762" cy="1276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spc="-224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คู่มือ GCODE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2708449" y="2074542"/>
            <a:ext cx="5320266" cy="7522073"/>
          </a:xfrm>
          <a:custGeom>
            <a:avLst/>
            <a:gdLst/>
            <a:ahLst/>
            <a:cxnLst/>
            <a:rect r="r" b="b" t="t" l="l"/>
            <a:pathLst>
              <a:path h="7522073" w="5320266">
                <a:moveTo>
                  <a:pt x="0" y="0"/>
                </a:moveTo>
                <a:lnTo>
                  <a:pt x="5320266" y="0"/>
                </a:lnTo>
                <a:lnTo>
                  <a:pt x="5320266" y="7522073"/>
                </a:lnTo>
                <a:lnTo>
                  <a:pt x="0" y="75220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7940" t="-12049" r="-170391" b="-1351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085908" y="2090938"/>
            <a:ext cx="5306248" cy="7545129"/>
          </a:xfrm>
          <a:custGeom>
            <a:avLst/>
            <a:gdLst/>
            <a:ahLst/>
            <a:cxnLst/>
            <a:rect r="r" b="b" t="t" l="l"/>
            <a:pathLst>
              <a:path h="7545129" w="5306248">
                <a:moveTo>
                  <a:pt x="0" y="0"/>
                </a:moveTo>
                <a:lnTo>
                  <a:pt x="5306248" y="0"/>
                </a:lnTo>
                <a:lnTo>
                  <a:pt x="5306248" y="7545129"/>
                </a:lnTo>
                <a:lnTo>
                  <a:pt x="0" y="75451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7169" t="-11628" r="-169963" b="-12877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600075"/>
            <a:ext cx="6923762" cy="1276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spc="-224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คู่มือ DMC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118078" y="2462503"/>
            <a:ext cx="5059675" cy="7180201"/>
          </a:xfrm>
          <a:custGeom>
            <a:avLst/>
            <a:gdLst/>
            <a:ahLst/>
            <a:cxnLst/>
            <a:rect r="r" b="b" t="t" l="l"/>
            <a:pathLst>
              <a:path h="7180201" w="5059675">
                <a:moveTo>
                  <a:pt x="0" y="0"/>
                </a:moveTo>
                <a:lnTo>
                  <a:pt x="5059674" y="0"/>
                </a:lnTo>
                <a:lnTo>
                  <a:pt x="5059674" y="7180201"/>
                </a:lnTo>
                <a:lnTo>
                  <a:pt x="0" y="7180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7079" t="-11758" r="-168684" b="-12604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618638" y="2462503"/>
            <a:ext cx="5043954" cy="7180201"/>
          </a:xfrm>
          <a:custGeom>
            <a:avLst/>
            <a:gdLst/>
            <a:ahLst/>
            <a:cxnLst/>
            <a:rect r="r" b="b" t="t" l="l"/>
            <a:pathLst>
              <a:path h="7180201" w="5043954">
                <a:moveTo>
                  <a:pt x="0" y="0"/>
                </a:moveTo>
                <a:lnTo>
                  <a:pt x="5043954" y="0"/>
                </a:lnTo>
                <a:lnTo>
                  <a:pt x="5043954" y="7180201"/>
                </a:lnTo>
                <a:lnTo>
                  <a:pt x="0" y="7180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7495" t="-11640" r="-169270" b="-1262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100742" y="2462503"/>
            <a:ext cx="5069180" cy="7180201"/>
          </a:xfrm>
          <a:custGeom>
            <a:avLst/>
            <a:gdLst/>
            <a:ahLst/>
            <a:cxnLst/>
            <a:rect r="r" b="b" t="t" l="l"/>
            <a:pathLst>
              <a:path h="7180201" w="5069180">
                <a:moveTo>
                  <a:pt x="0" y="0"/>
                </a:moveTo>
                <a:lnTo>
                  <a:pt x="5069180" y="0"/>
                </a:lnTo>
                <a:lnTo>
                  <a:pt x="5069180" y="7180201"/>
                </a:lnTo>
                <a:lnTo>
                  <a:pt x="0" y="7180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6346" t="-11653" r="-168137" b="-12577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600075"/>
            <a:ext cx="6923762" cy="1276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spc="-224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คู่มือ OBEC Asset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3229843" y="1714499"/>
            <a:ext cx="5806054" cy="8163170"/>
          </a:xfrm>
          <a:custGeom>
            <a:avLst/>
            <a:gdLst/>
            <a:ahLst/>
            <a:cxnLst/>
            <a:rect r="r" b="b" t="t" l="l"/>
            <a:pathLst>
              <a:path h="8163170" w="5806054">
                <a:moveTo>
                  <a:pt x="0" y="0"/>
                </a:moveTo>
                <a:lnTo>
                  <a:pt x="5806055" y="0"/>
                </a:lnTo>
                <a:lnTo>
                  <a:pt x="5806055" y="8163170"/>
                </a:lnTo>
                <a:lnTo>
                  <a:pt x="0" y="81631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159848" y="1714499"/>
            <a:ext cx="5816258" cy="8163170"/>
          </a:xfrm>
          <a:custGeom>
            <a:avLst/>
            <a:gdLst/>
            <a:ahLst/>
            <a:cxnLst/>
            <a:rect r="r" b="b" t="t" l="l"/>
            <a:pathLst>
              <a:path h="8163170" w="5816258">
                <a:moveTo>
                  <a:pt x="0" y="0"/>
                </a:moveTo>
                <a:lnTo>
                  <a:pt x="5816258" y="0"/>
                </a:lnTo>
                <a:lnTo>
                  <a:pt x="5816258" y="8163170"/>
                </a:lnTo>
                <a:lnTo>
                  <a:pt x="0" y="81631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695325"/>
            <a:ext cx="9507846" cy="1019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 spc="-180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อาหารกลาง/นมโรงเรียน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2581629" y="2690814"/>
            <a:ext cx="13124742" cy="4905372"/>
          </a:xfrm>
          <a:custGeom>
            <a:avLst/>
            <a:gdLst/>
            <a:ahLst/>
            <a:cxnLst/>
            <a:rect r="r" b="b" t="t" l="l"/>
            <a:pathLst>
              <a:path h="4905372" w="13124742">
                <a:moveTo>
                  <a:pt x="0" y="0"/>
                </a:moveTo>
                <a:lnTo>
                  <a:pt x="13124742" y="0"/>
                </a:lnTo>
                <a:lnTo>
                  <a:pt x="13124742" y="4905372"/>
                </a:lnTo>
                <a:lnTo>
                  <a:pt x="0" y="490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695325"/>
            <a:ext cx="9507846" cy="1019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 spc="-180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อาหารกลาง/นมโรงเรียน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2463788" y="3700167"/>
            <a:ext cx="13360424" cy="4191833"/>
          </a:xfrm>
          <a:custGeom>
            <a:avLst/>
            <a:gdLst/>
            <a:ahLst/>
            <a:cxnLst/>
            <a:rect r="r" b="b" t="t" l="l"/>
            <a:pathLst>
              <a:path h="4191833" w="13360424">
                <a:moveTo>
                  <a:pt x="0" y="0"/>
                </a:moveTo>
                <a:lnTo>
                  <a:pt x="13360424" y="0"/>
                </a:lnTo>
                <a:lnTo>
                  <a:pt x="13360424" y="4191834"/>
                </a:lnTo>
                <a:lnTo>
                  <a:pt x="0" y="4191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695325"/>
            <a:ext cx="9507846" cy="1019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 spc="-180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อาหารกลาง/นมโรงเรียน (แนวทาง)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2086007" y="2761427"/>
            <a:ext cx="14115985" cy="4764145"/>
          </a:xfrm>
          <a:custGeom>
            <a:avLst/>
            <a:gdLst/>
            <a:ahLst/>
            <a:cxnLst/>
            <a:rect r="r" b="b" t="t" l="l"/>
            <a:pathLst>
              <a:path h="4764145" w="14115985">
                <a:moveTo>
                  <a:pt x="0" y="0"/>
                </a:moveTo>
                <a:lnTo>
                  <a:pt x="14115986" y="0"/>
                </a:lnTo>
                <a:lnTo>
                  <a:pt x="14115986" y="4764146"/>
                </a:lnTo>
                <a:lnTo>
                  <a:pt x="0" y="4764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695325"/>
            <a:ext cx="9507846" cy="1019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 spc="-180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อาหารกลาง/นมโรงเรียน (แนวทาง)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5889883" y="1729357"/>
            <a:ext cx="6508234" cy="8343890"/>
          </a:xfrm>
          <a:custGeom>
            <a:avLst/>
            <a:gdLst/>
            <a:ahLst/>
            <a:cxnLst/>
            <a:rect r="r" b="b" t="t" l="l"/>
            <a:pathLst>
              <a:path h="8343890" w="6508234">
                <a:moveTo>
                  <a:pt x="0" y="0"/>
                </a:moveTo>
                <a:lnTo>
                  <a:pt x="6508234" y="0"/>
                </a:lnTo>
                <a:lnTo>
                  <a:pt x="6508234" y="8343891"/>
                </a:lnTo>
                <a:lnTo>
                  <a:pt x="0" y="83438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6779963" y="5227831"/>
            <a:ext cx="5482788" cy="1113517"/>
            <a:chOff x="0" y="0"/>
            <a:chExt cx="1444026" cy="29327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444026" cy="293272"/>
            </a:xfrm>
            <a:custGeom>
              <a:avLst/>
              <a:gdLst/>
              <a:ahLst/>
              <a:cxnLst/>
              <a:rect r="r" b="b" t="t" l="l"/>
              <a:pathLst>
                <a:path h="293272" w="1444026">
                  <a:moveTo>
                    <a:pt x="0" y="0"/>
                  </a:moveTo>
                  <a:lnTo>
                    <a:pt x="1444026" y="0"/>
                  </a:lnTo>
                  <a:lnTo>
                    <a:pt x="1444026" y="293272"/>
                  </a:lnTo>
                  <a:lnTo>
                    <a:pt x="0" y="293272"/>
                  </a:lnTo>
                  <a:close/>
                </a:path>
              </a:pathLst>
            </a:custGeom>
            <a:ln w="19050" cap="sq">
              <a:solidFill>
                <a:srgbClr val="FF3131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444026" cy="3218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95325"/>
            <a:ext cx="9507846" cy="1019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 spc="-180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อาหารกลาง/นมโรงเรียน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6779963" y="6379448"/>
            <a:ext cx="5482788" cy="3155140"/>
            <a:chOff x="0" y="0"/>
            <a:chExt cx="1444026" cy="83098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444026" cy="830983"/>
            </a:xfrm>
            <a:custGeom>
              <a:avLst/>
              <a:gdLst/>
              <a:ahLst/>
              <a:cxnLst/>
              <a:rect r="r" b="b" t="t" l="l"/>
              <a:pathLst>
                <a:path h="830983" w="1444026">
                  <a:moveTo>
                    <a:pt x="0" y="0"/>
                  </a:moveTo>
                  <a:lnTo>
                    <a:pt x="1444026" y="0"/>
                  </a:lnTo>
                  <a:lnTo>
                    <a:pt x="1444026" y="830983"/>
                  </a:lnTo>
                  <a:lnTo>
                    <a:pt x="0" y="830983"/>
                  </a:lnTo>
                  <a:close/>
                </a:path>
              </a:pathLst>
            </a:custGeom>
            <a:ln w="19050" cap="sq">
              <a:solidFill>
                <a:srgbClr val="5E17EB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28575"/>
              <a:ext cx="1444026" cy="8595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48243"/>
            <a:ext cx="4402287" cy="880457"/>
          </a:xfrm>
          <a:custGeom>
            <a:avLst/>
            <a:gdLst/>
            <a:ahLst/>
            <a:cxnLst/>
            <a:rect r="r" b="b" t="t" l="l"/>
            <a:pathLst>
              <a:path h="880457" w="4402287">
                <a:moveTo>
                  <a:pt x="0" y="0"/>
                </a:moveTo>
                <a:lnTo>
                  <a:pt x="4402287" y="0"/>
                </a:lnTo>
                <a:lnTo>
                  <a:pt x="4402287" y="880457"/>
                </a:lnTo>
                <a:lnTo>
                  <a:pt x="0" y="880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028700" y="2179913"/>
            <a:ext cx="1077509" cy="0"/>
          </a:xfrm>
          <a:prstGeom prst="line">
            <a:avLst/>
          </a:prstGeom>
          <a:ln cap="flat" w="95250">
            <a:solidFill>
              <a:srgbClr val="FF534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2532059" y="2614088"/>
            <a:ext cx="13223881" cy="6363993"/>
          </a:xfrm>
          <a:custGeom>
            <a:avLst/>
            <a:gdLst/>
            <a:ahLst/>
            <a:cxnLst/>
            <a:rect r="r" b="b" t="t" l="l"/>
            <a:pathLst>
              <a:path h="6363993" w="13223881">
                <a:moveTo>
                  <a:pt x="0" y="0"/>
                </a:moveTo>
                <a:lnTo>
                  <a:pt x="13223882" y="0"/>
                </a:lnTo>
                <a:lnTo>
                  <a:pt x="13223882" y="6363993"/>
                </a:lnTo>
                <a:lnTo>
                  <a:pt x="0" y="63639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4905271" y="9772894"/>
            <a:ext cx="3025454" cy="300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  <a:r>
              <a:rPr lang="en-US" sz="1300" spc="-52" b="true">
                <a:solidFill>
                  <a:srgbClr val="000000">
                    <a:alpha val="69804"/>
                  </a:srgbClr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ศูนย์พัฒนาระบบข้อมูลทางการศึกษา สนผ. สพฐ.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695325"/>
            <a:ext cx="9507846" cy="1019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 spc="-180" b="true">
                <a:solidFill>
                  <a:srgbClr val="000000"/>
                </a:solidFill>
                <a:latin typeface="Prachason Neue SemiCondensed Bold"/>
                <a:ea typeface="Prachason Neue SemiCondensed Bold"/>
                <a:cs typeface="Prachason Neue SemiCondensed Bold"/>
                <a:sym typeface="Prachason Neue SemiCondensed Bold"/>
              </a:rPr>
              <a:t>อาหารกลาง/นมโรงเรียน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DAHKcy6wIX8</dc:identifier>
  <dcterms:modified xsi:type="dcterms:W3CDTF">2011-08-01T06:04:30Z</dcterms:modified>
  <cp:revision>1</cp:revision>
  <dc:title>DMC_69_Published</dc:title>
</cp:coreProperties>
</file>